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469" r:id="rId3"/>
    <p:sldId id="471" r:id="rId4"/>
    <p:sldId id="662" r:id="rId5"/>
    <p:sldId id="663" r:id="rId6"/>
    <p:sldId id="668" r:id="rId7"/>
    <p:sldId id="667" r:id="rId8"/>
    <p:sldId id="473" r:id="rId9"/>
    <p:sldId id="475" r:id="rId10"/>
    <p:sldId id="665" r:id="rId11"/>
    <p:sldId id="666" r:id="rId12"/>
    <p:sldId id="603" r:id="rId13"/>
    <p:sldId id="478" r:id="rId14"/>
    <p:sldId id="482" r:id="rId15"/>
    <p:sldId id="483" r:id="rId16"/>
    <p:sldId id="484" r:id="rId17"/>
    <p:sldId id="485" r:id="rId18"/>
    <p:sldId id="606" r:id="rId19"/>
    <p:sldId id="486" r:id="rId20"/>
    <p:sldId id="487" r:id="rId21"/>
    <p:sldId id="609" r:id="rId22"/>
    <p:sldId id="488" r:id="rId23"/>
    <p:sldId id="491" r:id="rId24"/>
    <p:sldId id="611" r:id="rId25"/>
    <p:sldId id="614" r:id="rId26"/>
    <p:sldId id="616" r:id="rId27"/>
    <p:sldId id="617" r:id="rId28"/>
    <p:sldId id="618" r:id="rId29"/>
    <p:sldId id="619" r:id="rId30"/>
    <p:sldId id="620" r:id="rId31"/>
    <p:sldId id="622" r:id="rId32"/>
    <p:sldId id="492" r:id="rId33"/>
    <p:sldId id="494" r:id="rId34"/>
    <p:sldId id="495" r:id="rId35"/>
    <p:sldId id="496" r:id="rId36"/>
    <p:sldId id="626" r:id="rId37"/>
    <p:sldId id="499" r:id="rId38"/>
    <p:sldId id="500" r:id="rId39"/>
    <p:sldId id="503" r:id="rId40"/>
    <p:sldId id="507" r:id="rId41"/>
    <p:sldId id="508" r:id="rId42"/>
    <p:sldId id="506" r:id="rId43"/>
    <p:sldId id="505" r:id="rId44"/>
    <p:sldId id="510" r:id="rId45"/>
    <p:sldId id="511" r:id="rId46"/>
    <p:sldId id="512" r:id="rId47"/>
    <p:sldId id="513" r:id="rId48"/>
    <p:sldId id="517" r:id="rId49"/>
    <p:sldId id="634" r:id="rId50"/>
    <p:sldId id="635" r:id="rId51"/>
    <p:sldId id="638" r:id="rId52"/>
    <p:sldId id="520" r:id="rId53"/>
    <p:sldId id="522" r:id="rId54"/>
    <p:sldId id="523" r:id="rId55"/>
    <p:sldId id="519" r:id="rId56"/>
    <p:sldId id="525" r:id="rId57"/>
    <p:sldId id="584" r:id="rId58"/>
    <p:sldId id="527" r:id="rId59"/>
    <p:sldId id="528" r:id="rId60"/>
    <p:sldId id="529" r:id="rId61"/>
    <p:sldId id="530" r:id="rId62"/>
    <p:sldId id="531" r:id="rId63"/>
    <p:sldId id="532" r:id="rId64"/>
    <p:sldId id="533" r:id="rId65"/>
    <p:sldId id="642" r:id="rId66"/>
    <p:sldId id="534" r:id="rId67"/>
    <p:sldId id="643" r:id="rId68"/>
    <p:sldId id="644" r:id="rId69"/>
    <p:sldId id="646" r:id="rId70"/>
    <p:sldId id="537" r:id="rId71"/>
    <p:sldId id="648" r:id="rId72"/>
    <p:sldId id="539" r:id="rId73"/>
    <p:sldId id="540" r:id="rId74"/>
    <p:sldId id="541" r:id="rId75"/>
    <p:sldId id="542" r:id="rId76"/>
    <p:sldId id="543" r:id="rId77"/>
    <p:sldId id="650" r:id="rId78"/>
    <p:sldId id="651" r:id="rId79"/>
    <p:sldId id="652" r:id="rId80"/>
    <p:sldId id="544" r:id="rId81"/>
    <p:sldId id="545" r:id="rId82"/>
    <p:sldId id="546" r:id="rId83"/>
    <p:sldId id="547" r:id="rId84"/>
    <p:sldId id="655" r:id="rId85"/>
    <p:sldId id="654" r:id="rId86"/>
    <p:sldId id="549" r:id="rId87"/>
    <p:sldId id="550" r:id="rId88"/>
    <p:sldId id="551" r:id="rId89"/>
    <p:sldId id="552" r:id="rId90"/>
    <p:sldId id="553" r:id="rId91"/>
    <p:sldId id="554" r:id="rId92"/>
    <p:sldId id="556" r:id="rId93"/>
    <p:sldId id="656" r:id="rId94"/>
    <p:sldId id="657" r:id="rId95"/>
    <p:sldId id="558" r:id="rId96"/>
    <p:sldId id="658" r:id="rId97"/>
    <p:sldId id="559" r:id="rId98"/>
    <p:sldId id="560" r:id="rId99"/>
    <p:sldId id="561" r:id="rId100"/>
    <p:sldId id="562" r:id="rId101"/>
    <p:sldId id="564" r:id="rId102"/>
    <p:sldId id="565" r:id="rId103"/>
    <p:sldId id="566" r:id="rId104"/>
    <p:sldId id="567" r:id="rId105"/>
    <p:sldId id="568" r:id="rId106"/>
    <p:sldId id="661" r:id="rId107"/>
    <p:sldId id="669" r:id="rId108"/>
    <p:sldId id="570" r:id="rId109"/>
    <p:sldId id="571" r:id="rId110"/>
    <p:sldId id="572" r:id="rId111"/>
    <p:sldId id="573" r:id="rId112"/>
    <p:sldId id="660" r:id="rId113"/>
    <p:sldId id="576" r:id="rId114"/>
    <p:sldId id="577" r:id="rId115"/>
    <p:sldId id="578" r:id="rId116"/>
    <p:sldId id="579" r:id="rId117"/>
    <p:sldId id="580" r:id="rId118"/>
    <p:sldId id="670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0294" autoAdjust="0"/>
  </p:normalViewPr>
  <p:slideViewPr>
    <p:cSldViewPr snapToGrid="0">
      <p:cViewPr varScale="1">
        <p:scale>
          <a:sx n="109" d="100"/>
          <a:sy n="109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9C8-F285-4034-BCED-7AFC06A96F66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881B-D397-4B29-BA41-4510EC71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4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모든 데이터 대상으로 손실 함수 </a:t>
            </a:r>
            <a:r>
              <a:rPr lang="ko-KR" altLang="en-US" dirty="0" err="1" smtClean="0"/>
              <a:t>구할라면</a:t>
            </a:r>
            <a:r>
              <a:rPr lang="ko-KR" altLang="en-US" dirty="0" smtClean="0"/>
              <a:t> 시간이 </a:t>
            </a:r>
            <a:r>
              <a:rPr lang="ko-KR" altLang="en-US" dirty="0" err="1" smtClean="0"/>
              <a:t>오래걸린다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&gt;&gt; </a:t>
            </a:r>
            <a:r>
              <a:rPr lang="ko-KR" altLang="en-US" dirty="0" err="1" smtClean="0"/>
              <a:t>미니배치로</a:t>
            </a:r>
            <a:r>
              <a:rPr lang="ko-KR" altLang="en-US" dirty="0" smtClean="0"/>
              <a:t> 전체의 근사치</a:t>
            </a:r>
            <a:r>
              <a:rPr lang="en-US" altLang="ko-KR" dirty="0" smtClean="0"/>
              <a:t>!</a:t>
            </a:r>
          </a:p>
          <a:p>
            <a:r>
              <a:rPr lang="en-US" altLang="ko-KR" b="1" dirty="0" smtClean="0"/>
              <a:t>fully connected</a:t>
            </a:r>
            <a:r>
              <a:rPr lang="en-US" altLang="ko-KR" b="1" baseline="0" dirty="0" smtClean="0"/>
              <a:t> layer vs convolutional neural network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044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72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326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오른쪽 책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1517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931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이론적인 것은 잘 모르겠지만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정보 잃지 않고 보존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742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 데이터를 얼마나 통과시킬지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7280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이론적인 것은 잘 모르겠지만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정보 잃지 않고 보존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3592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시간 비슷하지만 정확도에서 차이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286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이론적인 것은 잘 모르겠지만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정보 잃지 않고 보존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209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이론적인 것은 잘 모르겠지만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정보 잃지 않고 보존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0033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6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2333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h(2,3)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이고 </a:t>
            </a:r>
            <a:r>
              <a:rPr lang="en-US" altLang="ko-KR" b="1" baseline="0" dirty="0" smtClean="0"/>
              <a:t>t</a:t>
            </a:r>
            <a:r>
              <a:rPr lang="ko-KR" altLang="en-US" b="1" baseline="0" dirty="0" smtClean="0"/>
              <a:t>가 </a:t>
            </a:r>
            <a:r>
              <a:rPr lang="en-US" altLang="ko-KR" b="1" baseline="0" dirty="0" smtClean="0"/>
              <a:t>2</a:t>
            </a:r>
            <a:r>
              <a:rPr lang="ko-KR" altLang="en-US" b="1" baseline="0" dirty="0" smtClean="0"/>
              <a:t>면 </a:t>
            </a:r>
            <a:r>
              <a:rPr lang="en-US" altLang="ko-KR" b="1" baseline="0" dirty="0" smtClean="0"/>
              <a:t>(2, 2, 3)</a:t>
            </a:r>
          </a:p>
          <a:p>
            <a:r>
              <a:rPr lang="en-US" altLang="ko-KR" b="1" baseline="0" dirty="0" smtClean="0"/>
              <a:t>[a b c            [[ a b c</a:t>
            </a:r>
            <a:br>
              <a:rPr lang="en-US" altLang="ko-KR" b="1" baseline="0" dirty="0" smtClean="0"/>
            </a:br>
            <a:r>
              <a:rPr lang="en-US" altLang="ko-KR" b="1" baseline="0" dirty="0" smtClean="0"/>
              <a:t>e f  g]   -&gt;        a  b c]</a:t>
            </a:r>
          </a:p>
          <a:p>
            <a:r>
              <a:rPr lang="en-US" altLang="ko-KR" b="1" baseline="0" dirty="0" smtClean="0"/>
              <a:t>	 [ e f g</a:t>
            </a:r>
          </a:p>
          <a:p>
            <a:r>
              <a:rPr lang="en-US" altLang="ko-KR" b="1" baseline="0" dirty="0" smtClean="0"/>
              <a:t>                     e  f g ]]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625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4076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seq</a:t>
            </a:r>
            <a:r>
              <a:rPr lang="ko-KR" altLang="en-US" b="1" dirty="0" smtClean="0"/>
              <a:t>이랑 </a:t>
            </a:r>
            <a:r>
              <a:rPr lang="en-US" altLang="ko-KR" b="1" dirty="0" smtClean="0"/>
              <a:t>reverse </a:t>
            </a:r>
            <a:r>
              <a:rPr lang="ko-KR" altLang="en-US" b="1" dirty="0" smtClean="0"/>
              <a:t>둘다 </a:t>
            </a:r>
            <a:r>
              <a:rPr lang="en-US" altLang="ko-KR" b="1" dirty="0" smtClean="0"/>
              <a:t>77</a:t>
            </a:r>
            <a:r>
              <a:rPr lang="ko-KR" altLang="en-US" b="1" dirty="0" err="1" smtClean="0"/>
              <a:t>분정도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516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배치 </a:t>
            </a:r>
            <a:r>
              <a:rPr lang="ko-KR" altLang="en-US" b="1" dirty="0" err="1" smtClean="0"/>
              <a:t>셔플도하고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그래디언트클리핑도</a:t>
            </a:r>
            <a:r>
              <a:rPr lang="ko-KR" altLang="en-US" b="1" dirty="0" smtClean="0"/>
              <a:t> 했다</a:t>
            </a:r>
            <a:endParaRPr lang="en-US" altLang="ko-KR" b="1" dirty="0" smtClean="0"/>
          </a:p>
          <a:p>
            <a:r>
              <a:rPr lang="ko-KR" altLang="en-US" b="1" baseline="0" dirty="0" smtClean="0"/>
              <a:t>배치 분포 고르지 못하거나 </a:t>
            </a:r>
            <a:r>
              <a:rPr lang="ko-KR" altLang="en-US" b="1" baseline="0" dirty="0" err="1" smtClean="0"/>
              <a:t>과적합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/ </a:t>
            </a:r>
            <a:r>
              <a:rPr lang="ko-KR" altLang="en-US" b="1" baseline="0" dirty="0" smtClean="0"/>
              <a:t>테스트 셋이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에폭에서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어려운 예시들로 구성되었을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한 번의 평가에서 성능 저하가 관찰될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/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과정에서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공간을 탐색합니다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과정은 때때로 최적화 과정이 지역 최소값이나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안장점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구역을 지나가면서 일시적인 성능 변동을 경험할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3811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배치 </a:t>
            </a:r>
            <a:r>
              <a:rPr lang="ko-KR" altLang="en-US" b="1" dirty="0" err="1" smtClean="0"/>
              <a:t>셔플도하고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그래디언트클리핑도</a:t>
            </a:r>
            <a:r>
              <a:rPr lang="ko-KR" altLang="en-US" b="1" dirty="0" smtClean="0"/>
              <a:t> 했다</a:t>
            </a:r>
            <a:endParaRPr lang="en-US" altLang="ko-KR" b="1" dirty="0" smtClean="0"/>
          </a:p>
          <a:p>
            <a:r>
              <a:rPr lang="ko-KR" altLang="en-US" b="1" baseline="0" dirty="0" smtClean="0"/>
              <a:t>배치 분포 고르지 못하거나 </a:t>
            </a:r>
            <a:r>
              <a:rPr lang="ko-KR" altLang="en-US" b="1" baseline="0" dirty="0" err="1" smtClean="0"/>
              <a:t>과적합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/ </a:t>
            </a:r>
            <a:r>
              <a:rPr lang="ko-KR" altLang="en-US" b="1" baseline="0" dirty="0" smtClean="0"/>
              <a:t>테스트 셋이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에폭에서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어려운 예시들로 구성되었을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한 번의 평가에서 성능 저하가 관찰될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/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과정에서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공간을 탐색합니다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과정은 때때로 최적화 과정이 지역 최소값이나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안장점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구역을 지나가면서 일시적인 성능 변동을 경험할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1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421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8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의도적으로 처리량을 조금 더 여유롭게 잡기 위한 방식일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결론적으로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total//100+1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전체 작업량의 약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작업 단위 수를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내림한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더해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작업량을 처리하기 위해 필요한 최소 단위 수를 계산하는 방식입니다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정확히 해당하는 값을 나타내는 것이 아니라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작업량을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나눈 후 그 결과에 조금의 여유를 더하는 계산 방식이라고 이해하시면 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7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20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97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201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37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52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39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모든 데이터 대상으로 손실 함수 </a:t>
            </a:r>
            <a:r>
              <a:rPr lang="ko-KR" altLang="en-US" dirty="0" err="1" smtClean="0"/>
              <a:t>구할라면</a:t>
            </a:r>
            <a:r>
              <a:rPr lang="ko-KR" altLang="en-US" dirty="0" smtClean="0"/>
              <a:t> 시간이 </a:t>
            </a:r>
            <a:r>
              <a:rPr lang="ko-KR" altLang="en-US" dirty="0" err="1" smtClean="0"/>
              <a:t>오래걸린다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&gt;&gt; </a:t>
            </a:r>
            <a:r>
              <a:rPr lang="ko-KR" altLang="en-US" dirty="0" err="1" smtClean="0"/>
              <a:t>미니배치로</a:t>
            </a:r>
            <a:r>
              <a:rPr lang="ko-KR" altLang="en-US" dirty="0" smtClean="0"/>
              <a:t> 전체의 근사치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09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skipgram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분산표현</a:t>
            </a:r>
            <a:r>
              <a:rPr lang="ko-KR" altLang="en-US" b="1" dirty="0" smtClean="0"/>
              <a:t> 정밀도 높음</a:t>
            </a:r>
            <a:r>
              <a:rPr lang="en-US" altLang="ko-KR" b="1" dirty="0" smtClean="0"/>
              <a:t>. </a:t>
            </a:r>
            <a:r>
              <a:rPr lang="en-US" altLang="ko-KR" b="1" dirty="0" err="1" smtClean="0"/>
              <a:t>softmax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맥락 수 만큼 </a:t>
            </a:r>
            <a:r>
              <a:rPr lang="ko-KR" altLang="en-US" b="1" dirty="0" err="1" smtClean="0"/>
              <a:t>구해야해서</a:t>
            </a:r>
            <a:r>
              <a:rPr lang="ko-KR" altLang="en-US" b="1" dirty="0" smtClean="0"/>
              <a:t> 느림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더 </a:t>
            </a:r>
            <a:r>
              <a:rPr lang="ko-KR" altLang="en-US" b="1" dirty="0" err="1" smtClean="0"/>
              <a:t>어려운문제를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풀잖아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여러 맥락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후보를 </a:t>
            </a:r>
            <a:r>
              <a:rPr lang="ko-KR" altLang="en-US" b="1" dirty="0" err="1" smtClean="0"/>
              <a:t>고려하자나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73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np.dot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인수가 모두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차원배열이면 벡터의 내적</a:t>
            </a:r>
            <a:r>
              <a:rPr lang="en-US" altLang="ko-KR" b="1" baseline="0" dirty="0" smtClean="0"/>
              <a:t>, 2</a:t>
            </a:r>
            <a:r>
              <a:rPr lang="ko-KR" altLang="en-US" b="1" baseline="0" dirty="0" smtClean="0"/>
              <a:t>차원배열이면 행렬 곱</a:t>
            </a:r>
            <a:r>
              <a:rPr lang="en-US" altLang="ko-KR" b="1" baseline="0" dirty="0" smtClean="0"/>
              <a:t>!!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08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906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2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148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09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740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95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07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메모리 관점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버스 대역폭이 병목이 </a:t>
            </a:r>
            <a:r>
              <a:rPr lang="ko-KR" altLang="en-US" b="1" dirty="0" err="1" smtClean="0"/>
              <a:t>될수도있어서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속도 빠름 </a:t>
            </a:r>
            <a:r>
              <a:rPr lang="en-US" altLang="ko-KR" b="1" dirty="0" smtClean="0"/>
              <a:t>float32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6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3x3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작은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필터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파라미터</a:t>
            </a:r>
            <a:r>
              <a:rPr lang="ko-KR" altLang="en-US" baseline="0" dirty="0" smtClean="0"/>
              <a:t> 적다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사용하였고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층이 깊어지면서 채널 수가 점점 늘어난다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affine-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 connect all the information from the previous layer and look at the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bigger picture. These layers combine the feature and find any relevance between different parts of the picture.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76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01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분산표현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160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47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99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75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10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13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4869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네거티브 샘플링을 위해선 다중 분류를 이진 분류로 근사</a:t>
            </a:r>
            <a:r>
              <a:rPr lang="en-US" altLang="ko-KR" b="1" dirty="0" smtClean="0"/>
              <a:t>!</a:t>
            </a:r>
            <a:endParaRPr lang="ko-KR" altLang="en-US" b="1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8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30</a:t>
            </a:r>
            <a:r>
              <a:rPr lang="ko-KR" altLang="en-US" b="1" dirty="0" smtClean="0"/>
              <a:t>분 </a:t>
            </a:r>
            <a:r>
              <a:rPr lang="en-US" altLang="ko-KR" b="1" dirty="0" smtClean="0"/>
              <a:t>vs 12</a:t>
            </a:r>
            <a:r>
              <a:rPr lang="ko-KR" altLang="en-US" b="1" dirty="0" smtClean="0"/>
              <a:t>시간</a:t>
            </a:r>
            <a:endParaRPr lang="en-US" altLang="ko-KR" b="1" dirty="0" smtClean="0"/>
          </a:p>
          <a:p>
            <a:r>
              <a:rPr lang="en-US" altLang="ko-KR" dirty="0" smtClean="0"/>
              <a:t>loss </a:t>
            </a:r>
            <a:r>
              <a:rPr lang="ko-KR" altLang="en-US" dirty="0" smtClean="0"/>
              <a:t>마지막 </a:t>
            </a:r>
            <a:r>
              <a:rPr lang="en-US" altLang="ko-KR" dirty="0" smtClean="0"/>
              <a:t>train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때 각각</a:t>
            </a:r>
            <a:endParaRPr lang="en-US" altLang="ko-KR" baseline="0" dirty="0" smtClean="0"/>
          </a:p>
          <a:p>
            <a:r>
              <a:rPr lang="en-US" altLang="ko-KR" dirty="0" smtClean="0"/>
              <a:t>0.15923464916265598 0.797746090363644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125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154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26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ko-KR" b="1" dirty="0" smtClean="0"/>
              <a:t>https://rfriend.tistory.com/525 - </a:t>
            </a:r>
            <a:r>
              <a:rPr lang="ko-KR" altLang="en-US" b="1" dirty="0" smtClean="0"/>
              <a:t>피클</a:t>
            </a:r>
            <a:endParaRPr lang="en-US" altLang="ko-KR" b="1" dirty="0" smtClean="0"/>
          </a:p>
          <a:p>
            <a:r>
              <a:rPr lang="ko-KR" altLang="en-US" b="1" dirty="0" smtClean="0"/>
              <a:t>이거 책에 결과 </a:t>
            </a:r>
            <a:r>
              <a:rPr lang="en-US" altLang="ko-KR" b="1" dirty="0" smtClean="0"/>
              <a:t>x (</a:t>
            </a:r>
            <a:r>
              <a:rPr lang="en-US" altLang="ko-KR" b="1" dirty="0" err="1" smtClean="0"/>
              <a:t>ptb</a:t>
            </a:r>
            <a:r>
              <a:rPr lang="en-US" altLang="ko-KR" b="1" dirty="0" smtClean="0"/>
              <a:t> corpus </a:t>
            </a:r>
            <a:r>
              <a:rPr lang="ko-KR" altLang="en-US" b="1" dirty="0" smtClean="0"/>
              <a:t>약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만개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354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시간으로 변환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6994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÷ 3600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1.942222...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 부분은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시간을 의미합니다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분으로 변환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소수점 부분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(0.942222...)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분으로 변환하기 위해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곱합니다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0.942222... × 60 = 56.533333...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6994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초는 약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65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ko-KR" b="1" dirty="0" smtClean="0"/>
              <a:t>https://rfriend.tistory.com/525 - </a:t>
            </a:r>
            <a:r>
              <a:rPr lang="ko-KR" altLang="en-US" b="1" dirty="0" smtClean="0"/>
              <a:t>피클</a:t>
            </a:r>
            <a:endParaRPr lang="en-US" altLang="ko-KR" b="1" dirty="0" smtClean="0"/>
          </a:p>
          <a:p>
            <a:r>
              <a:rPr lang="ko-KR" altLang="en-US" b="1" dirty="0" smtClean="0"/>
              <a:t>제법 굿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8393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9350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64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b="1" dirty="0" smtClean="0">
                <a:solidFill>
                  <a:srgbClr val="FFC000"/>
                </a:solidFill>
              </a:rPr>
              <a:t>Sigmoid</a:t>
            </a:r>
            <a:r>
              <a:rPr lang="ko-KR" altLang="en-US" dirty="0" smtClean="0">
                <a:solidFill>
                  <a:srgbClr val="FFC000"/>
                </a:solidFill>
              </a:rPr>
              <a:t>의 미분의 최대값이 </a:t>
            </a:r>
            <a:r>
              <a:rPr lang="en-US" altLang="ko-KR" dirty="0" smtClean="0">
                <a:solidFill>
                  <a:srgbClr val="FFC000"/>
                </a:solidFill>
              </a:rPr>
              <a:t>0.25</a:t>
            </a:r>
            <a:r>
              <a:rPr lang="ko-KR" altLang="en-US" dirty="0" smtClean="0">
                <a:solidFill>
                  <a:srgbClr val="FFC000"/>
                </a:solidFill>
              </a:rPr>
              <a:t>이기 때문에</a:t>
            </a:r>
            <a:r>
              <a:rPr lang="en-US" altLang="ko-KR" dirty="0" smtClean="0">
                <a:solidFill>
                  <a:srgbClr val="FFC000"/>
                </a:solidFill>
              </a:rPr>
              <a:t>, Deep</a:t>
            </a:r>
            <a:r>
              <a:rPr lang="ko-KR" altLang="en-US" dirty="0" smtClean="0">
                <a:solidFill>
                  <a:srgbClr val="FFC000"/>
                </a:solidFill>
              </a:rPr>
              <a:t>해질수록 </a:t>
            </a:r>
            <a:r>
              <a:rPr lang="en-US" altLang="ko-KR" b="1" dirty="0" smtClean="0">
                <a:solidFill>
                  <a:srgbClr val="FFC000"/>
                </a:solidFill>
              </a:rPr>
              <a:t>Vanishing Gradient </a:t>
            </a:r>
            <a:r>
              <a:rPr lang="ko-KR" altLang="en-US" dirty="0" smtClean="0">
                <a:solidFill>
                  <a:srgbClr val="FFC000"/>
                </a:solidFill>
              </a:rPr>
              <a:t>가 발생합니다</a:t>
            </a:r>
            <a:r>
              <a:rPr lang="en-US" altLang="ko-KR" dirty="0" smtClean="0">
                <a:solidFill>
                  <a:srgbClr val="FFC000"/>
                </a:solidFill>
              </a:rPr>
              <a:t>. </a:t>
            </a:r>
          </a:p>
          <a:p>
            <a:pPr lvl="1"/>
            <a:r>
              <a:rPr lang="en-US" altLang="ko-KR" b="1" dirty="0" err="1" smtClean="0">
                <a:solidFill>
                  <a:srgbClr val="FFC000"/>
                </a:solidFill>
              </a:rPr>
              <a:t>Tanh</a:t>
            </a:r>
            <a:r>
              <a:rPr lang="ko-KR" altLang="en-US" dirty="0" smtClean="0">
                <a:solidFill>
                  <a:srgbClr val="FFC000"/>
                </a:solidFill>
              </a:rPr>
              <a:t>는 </a:t>
            </a:r>
            <a:r>
              <a:rPr lang="en-US" altLang="ko-KR" dirty="0" smtClean="0">
                <a:solidFill>
                  <a:srgbClr val="FF0000"/>
                </a:solidFill>
              </a:rPr>
              <a:t>0~1</a:t>
            </a:r>
            <a:r>
              <a:rPr lang="ko-KR" altLang="en-US" dirty="0" smtClean="0">
                <a:solidFill>
                  <a:srgbClr val="FF0000"/>
                </a:solidFill>
              </a:rPr>
              <a:t>인 </a:t>
            </a:r>
            <a:r>
              <a:rPr lang="en-US" altLang="ko-KR" dirty="0" smtClean="0">
                <a:solidFill>
                  <a:srgbClr val="FF0000"/>
                </a:solidFill>
              </a:rPr>
              <a:t>Sigmoid </a:t>
            </a:r>
            <a:r>
              <a:rPr lang="ko-KR" altLang="en-US" dirty="0" err="1" smtClean="0">
                <a:solidFill>
                  <a:srgbClr val="FF0000"/>
                </a:solidFill>
              </a:rPr>
              <a:t>확장판이며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미분의 최대값이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로 </a:t>
            </a:r>
            <a:r>
              <a:rPr lang="en-US" altLang="ko-KR" dirty="0" smtClean="0">
                <a:solidFill>
                  <a:srgbClr val="FF0000"/>
                </a:solidFill>
              </a:rPr>
              <a:t>Vanishing </a:t>
            </a:r>
            <a:r>
              <a:rPr lang="en-US" altLang="ko-KR" dirty="0" err="1" smtClean="0">
                <a:solidFill>
                  <a:srgbClr val="FF0000"/>
                </a:solidFill>
              </a:rPr>
              <a:t>Graidient</a:t>
            </a:r>
            <a:r>
              <a:rPr lang="ko-KR" altLang="en-US" dirty="0" smtClean="0">
                <a:solidFill>
                  <a:srgbClr val="FF0000"/>
                </a:solidFill>
              </a:rPr>
              <a:t>를 해결합니다</a:t>
            </a:r>
            <a:r>
              <a:rPr lang="en-US" altLang="ko-KR" dirty="0" smtClean="0">
                <a:solidFill>
                  <a:srgbClr val="FF0000"/>
                </a:solidFill>
              </a:rPr>
              <a:t>. 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569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편향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뉴런</a:t>
            </a:r>
            <a:r>
              <a:rPr lang="ko-KR" altLang="en-US" dirty="0" smtClean="0"/>
              <a:t>이 얼마나 쉽게 </a:t>
            </a:r>
            <a:r>
              <a:rPr lang="ko-KR" altLang="en-US" dirty="0" smtClean="0">
                <a:solidFill>
                  <a:srgbClr val="0070C0"/>
                </a:solidFill>
              </a:rPr>
              <a:t>활성화 </a:t>
            </a:r>
            <a:r>
              <a:rPr lang="ko-KR" altLang="en-US" dirty="0" smtClean="0"/>
              <a:t>되는지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쪽으로 치우쳐 균형을 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입력이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이어도 결과로 편향 값이 출력됨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재귀는</a:t>
            </a:r>
            <a:r>
              <a:rPr lang="en-US" altLang="ko-KR" b="1" dirty="0" smtClean="0"/>
              <a:t>recursive - </a:t>
            </a:r>
            <a:r>
              <a:rPr lang="ko-KR" altLang="en-US" b="1" dirty="0" err="1" smtClean="0"/>
              <a:t>트리구조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75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데이터의 형상이 무시</a:t>
            </a:r>
            <a:r>
              <a:rPr lang="en-US" altLang="ko-KR" b="1" dirty="0" smtClean="0"/>
              <a:t>, 1,28,28 &gt;&gt; 784</a:t>
            </a:r>
            <a:r>
              <a:rPr lang="ko-KR" altLang="en-US" b="1" dirty="0" smtClean="0"/>
              <a:t>개의 </a:t>
            </a:r>
            <a:r>
              <a:rPr lang="en-US" altLang="ko-KR" b="1" dirty="0" smtClean="0"/>
              <a:t>input </a:t>
            </a:r>
            <a:r>
              <a:rPr lang="ko-KR" altLang="en-US" b="1" dirty="0" smtClean="0"/>
              <a:t>데이터로 </a:t>
            </a:r>
            <a:r>
              <a:rPr lang="en-US" altLang="ko-KR" b="1" dirty="0" smtClean="0"/>
              <a:t>flatten </a:t>
            </a:r>
            <a:r>
              <a:rPr lang="ko-KR" altLang="en-US" b="1" dirty="0" smtClean="0"/>
              <a:t>되어 </a:t>
            </a:r>
            <a:r>
              <a:rPr lang="en-US" altLang="ko-KR" b="1" dirty="0" smtClean="0"/>
              <a:t>affine </a:t>
            </a:r>
            <a:r>
              <a:rPr lang="ko-KR" altLang="en-US" b="1" dirty="0" smtClean="0"/>
              <a:t>입력</a:t>
            </a:r>
            <a:endParaRPr lang="en-US" altLang="ko-KR" b="1" dirty="0" smtClean="0"/>
          </a:p>
          <a:p>
            <a:r>
              <a:rPr lang="en-US" altLang="ko-KR" b="1" dirty="0" smtClean="0"/>
              <a:t>3</a:t>
            </a:r>
            <a:r>
              <a:rPr lang="ko-KR" altLang="en-US" b="1" dirty="0" smtClean="0"/>
              <a:t>차원 속에서 의미를 갖는 본질적인 패턴이 </a:t>
            </a:r>
            <a:r>
              <a:rPr lang="ko-KR" altLang="en-US" b="1" dirty="0" err="1" smtClean="0"/>
              <a:t>있을거야</a:t>
            </a:r>
            <a:r>
              <a:rPr lang="en-US" altLang="ko-KR" b="1" dirty="0" smtClean="0"/>
              <a:t>!! =</a:t>
            </a:r>
            <a:r>
              <a:rPr lang="en-US" altLang="ko-KR" b="1" baseline="0" dirty="0" smtClean="0"/>
              <a:t> CNN</a:t>
            </a:r>
          </a:p>
          <a:p>
            <a:r>
              <a:rPr lang="ko-KR" altLang="en-US" b="1" dirty="0" smtClean="0"/>
              <a:t>데이터</a:t>
            </a:r>
            <a:r>
              <a:rPr lang="ko-KR" altLang="en-US" b="1" baseline="0" dirty="0" smtClean="0"/>
              <a:t> </a:t>
            </a:r>
            <a:r>
              <a:rPr lang="en-US" altLang="ko-KR" b="1" baseline="0" dirty="0" smtClean="0"/>
              <a:t>= </a:t>
            </a:r>
            <a:r>
              <a:rPr lang="en-US" altLang="ko-KR" b="1" dirty="0" smtClean="0"/>
              <a:t>feature</a:t>
            </a:r>
            <a:r>
              <a:rPr lang="en-US" altLang="ko-KR" b="1" baseline="0" dirty="0" smtClean="0"/>
              <a:t> map</a:t>
            </a:r>
          </a:p>
          <a:p>
            <a:r>
              <a:rPr lang="ko-KR" altLang="en-US" b="1" baseline="0" dirty="0" smtClean="0"/>
              <a:t>필터는 결국 </a:t>
            </a:r>
            <a:r>
              <a:rPr lang="ko-KR" altLang="en-US" b="1" baseline="0" dirty="0" err="1" smtClean="0"/>
              <a:t>에지나</a:t>
            </a:r>
            <a:r>
              <a:rPr lang="ko-KR" altLang="en-US" b="1" baseline="0" dirty="0" smtClean="0"/>
              <a:t> </a:t>
            </a:r>
            <a:r>
              <a:rPr lang="ko-KR" altLang="en-US" b="1" baseline="0" dirty="0" err="1" smtClean="0"/>
              <a:t>블롭</a:t>
            </a:r>
            <a:r>
              <a:rPr lang="ko-KR" altLang="en-US" b="1" baseline="0" dirty="0" smtClean="0"/>
              <a:t> 등 원시적 정보를 담고 있어서 얘랑 만나면 그 정보들이 추출되고 다음 계층에 전달</a:t>
            </a:r>
            <a:r>
              <a:rPr lang="en-US" altLang="ko-KR" b="1" baseline="0" dirty="0" smtClean="0"/>
              <a:t>~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5061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/>
              <a:t>배치를 </a:t>
            </a:r>
            <a:r>
              <a:rPr lang="en-US" altLang="ko-KR" b="1" dirty="0" smtClean="0"/>
              <a:t>t</a:t>
            </a:r>
            <a:r>
              <a:rPr lang="ko-KR" altLang="en-US" b="1" dirty="0" smtClean="0"/>
              <a:t>로 </a:t>
            </a:r>
            <a:r>
              <a:rPr lang="ko-KR" altLang="en-US" b="1" dirty="0" err="1" smtClean="0"/>
              <a:t>쪼갠거</a:t>
            </a:r>
            <a:endParaRPr lang="ko-KR" altLang="en-US" b="1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40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배치를 </a:t>
            </a:r>
            <a:r>
              <a:rPr lang="en-US" altLang="ko-KR" b="1" dirty="0" smtClean="0"/>
              <a:t>t</a:t>
            </a:r>
            <a:r>
              <a:rPr lang="ko-KR" altLang="en-US" b="1" dirty="0" smtClean="0"/>
              <a:t>로 </a:t>
            </a:r>
            <a:r>
              <a:rPr lang="ko-KR" altLang="en-US" b="1" dirty="0" err="1" smtClean="0"/>
              <a:t>쪼갠거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485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순전파</a:t>
            </a:r>
            <a:r>
              <a:rPr lang="ko-KR" altLang="en-US" b="1" dirty="0" smtClean="0"/>
              <a:t> 때 분기되어서 </a:t>
            </a:r>
            <a:r>
              <a:rPr lang="ko-KR" altLang="en-US" b="1" dirty="0" err="1" smtClean="0"/>
              <a:t>역전파</a:t>
            </a:r>
            <a:r>
              <a:rPr lang="ko-KR" altLang="en-US" b="1" dirty="0" smtClean="0"/>
              <a:t> 때는 합산</a:t>
            </a:r>
            <a:endParaRPr lang="en-US" altLang="ko-KR" b="1" dirty="0" smtClean="0"/>
          </a:p>
          <a:p>
            <a:r>
              <a:rPr lang="en-US" altLang="ko-KR" b="1" dirty="0" smtClean="0"/>
              <a:t>dh </a:t>
            </a:r>
            <a:r>
              <a:rPr lang="ko-KR" altLang="en-US" b="1" dirty="0" smtClean="0"/>
              <a:t>처음엔 </a:t>
            </a:r>
            <a:r>
              <a:rPr lang="en-US" altLang="ko-KR" b="1" dirty="0" smtClean="0"/>
              <a:t>0(truncated) </a:t>
            </a:r>
            <a:r>
              <a:rPr lang="ko-KR" altLang="en-US" b="1" dirty="0" smtClean="0"/>
              <a:t>그러나 </a:t>
            </a:r>
            <a:r>
              <a:rPr lang="en-US" altLang="ko-KR" b="1" dirty="0" smtClean="0"/>
              <a:t>t</a:t>
            </a:r>
            <a:r>
              <a:rPr lang="ko-KR" altLang="en-US" b="1" dirty="0" smtClean="0"/>
              <a:t>만큼 </a:t>
            </a:r>
            <a:r>
              <a:rPr lang="ko-KR" altLang="en-US" b="1" dirty="0" err="1" smtClean="0"/>
              <a:t>시각길이만큼은</a:t>
            </a:r>
            <a:r>
              <a:rPr lang="ko-KR" altLang="en-US" b="1" dirty="0" smtClean="0"/>
              <a:t> 다같이 계산되니까 </a:t>
            </a:r>
            <a:r>
              <a:rPr lang="en-US" altLang="ko-KR" b="1" dirty="0" smtClean="0"/>
              <a:t>0</a:t>
            </a:r>
            <a:r>
              <a:rPr lang="ko-KR" altLang="en-US" b="1" dirty="0" smtClean="0"/>
              <a:t>아니고 </a:t>
            </a:r>
            <a:r>
              <a:rPr lang="en-US" altLang="ko-KR" b="1" dirty="0" smtClean="0"/>
              <a:t>recurrent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7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넣어주기 전에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vocabulary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사이즈 만큼의 벡터를 표현하는 행렬이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나와줘야한다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hidden_size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가중치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곱해서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부여하는 것이 이 층의 역할이다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주어진 정수 인덱스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(corpus)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인덱스에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매핑되는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고정</a:t>
            </a:r>
            <a:r>
              <a:rPr lang="ko-KR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길이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고차원 벡터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변환하는 역할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벡터를 생성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매핑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568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7468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3898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0~1 -&gt; yes or no,</a:t>
            </a:r>
            <a:r>
              <a:rPr lang="en-US" altLang="ko-KR" b="1" baseline="0" dirty="0" smtClean="0"/>
              <a:t> 1 or 0 </a:t>
            </a:r>
            <a:r>
              <a:rPr lang="ko-KR" altLang="en-US" b="1" baseline="0" dirty="0" smtClean="0"/>
              <a:t>이 </a:t>
            </a:r>
            <a:r>
              <a:rPr lang="ko-KR" altLang="en-US" b="1" baseline="0" dirty="0" err="1" smtClean="0"/>
              <a:t>타깃임</a:t>
            </a:r>
            <a:endParaRPr lang="en-US" altLang="ko-KR" b="1" dirty="0" smtClean="0"/>
          </a:p>
          <a:p>
            <a:r>
              <a:rPr lang="ko-KR" altLang="en-US" b="1" dirty="0" smtClean="0"/>
              <a:t>탄 </a:t>
            </a:r>
            <a:r>
              <a:rPr lang="en-US" altLang="ko-KR" b="1" dirty="0" smtClean="0"/>
              <a:t>-1~1</a:t>
            </a:r>
            <a:r>
              <a:rPr lang="en-US" altLang="ko-KR" b="1" baseline="0" dirty="0" smtClean="0"/>
              <a:t> -&gt; </a:t>
            </a:r>
            <a:r>
              <a:rPr lang="ko-KR" altLang="en-US" b="1" baseline="0" dirty="0" smtClean="0"/>
              <a:t>미분 </a:t>
            </a:r>
            <a:r>
              <a:rPr lang="en-US" altLang="ko-KR" b="1" baseline="0" dirty="0" smtClean="0"/>
              <a:t>0~1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885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학습 과정에서 무작위 값이 쓰이기 때문에 가중치 데이터는 환경에 따라 다르다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거시적 같음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-&gt; </a:t>
            </a:r>
            <a:r>
              <a:rPr lang="ko-KR" altLang="en-US" b="1" dirty="0" smtClean="0"/>
              <a:t>가중치 초기화 시 </a:t>
            </a:r>
            <a:r>
              <a:rPr lang="ko-KR" altLang="en-US" b="1" dirty="0" err="1" smtClean="0"/>
              <a:t>초깃값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미니배치</a:t>
            </a:r>
            <a:r>
              <a:rPr lang="ko-KR" altLang="en-US" b="1" dirty="0" smtClean="0"/>
              <a:t> 선택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041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0~1 -&gt; yes or no,</a:t>
            </a:r>
            <a:r>
              <a:rPr lang="en-US" altLang="ko-KR" b="1" baseline="0" dirty="0" smtClean="0"/>
              <a:t> 1 or 0 </a:t>
            </a:r>
            <a:r>
              <a:rPr lang="ko-KR" altLang="en-US" b="1" baseline="0" dirty="0" smtClean="0"/>
              <a:t>이 </a:t>
            </a:r>
            <a:r>
              <a:rPr lang="ko-KR" altLang="en-US" b="1" baseline="0" dirty="0" err="1" smtClean="0"/>
              <a:t>타깃임</a:t>
            </a:r>
            <a:endParaRPr lang="en-US" altLang="ko-KR" b="1" dirty="0" smtClean="0"/>
          </a:p>
          <a:p>
            <a:r>
              <a:rPr lang="ko-KR" altLang="en-US" b="1" dirty="0" smtClean="0"/>
              <a:t>탄 </a:t>
            </a:r>
            <a:r>
              <a:rPr lang="en-US" altLang="ko-KR" b="1" dirty="0" smtClean="0"/>
              <a:t>-1~1</a:t>
            </a:r>
            <a:r>
              <a:rPr lang="en-US" altLang="ko-KR" b="1" baseline="0" dirty="0" smtClean="0"/>
              <a:t> -&gt; </a:t>
            </a:r>
            <a:r>
              <a:rPr lang="ko-KR" altLang="en-US" b="1" baseline="0" dirty="0" smtClean="0"/>
              <a:t>미분 </a:t>
            </a:r>
            <a:r>
              <a:rPr lang="en-US" altLang="ko-KR" b="1" baseline="0" dirty="0" smtClean="0"/>
              <a:t>0~1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647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0~1 -&gt; yes or no,</a:t>
            </a:r>
            <a:r>
              <a:rPr lang="en-US" altLang="ko-KR" b="1" baseline="0" dirty="0" smtClean="0"/>
              <a:t> 1 or 0 </a:t>
            </a:r>
            <a:r>
              <a:rPr lang="ko-KR" altLang="en-US" b="1" baseline="0" dirty="0" smtClean="0"/>
              <a:t>이 </a:t>
            </a:r>
            <a:r>
              <a:rPr lang="ko-KR" altLang="en-US" b="1" baseline="0" dirty="0" err="1" smtClean="0"/>
              <a:t>타깃임</a:t>
            </a:r>
            <a:endParaRPr lang="en-US" altLang="ko-KR" b="1" dirty="0" smtClean="0"/>
          </a:p>
          <a:p>
            <a:r>
              <a:rPr lang="ko-KR" altLang="en-US" b="1" dirty="0" smtClean="0"/>
              <a:t>탄 </a:t>
            </a:r>
            <a:r>
              <a:rPr lang="en-US" altLang="ko-KR" b="1" dirty="0" smtClean="0"/>
              <a:t>-1~1</a:t>
            </a:r>
            <a:r>
              <a:rPr lang="en-US" altLang="ko-KR" b="1" baseline="0" dirty="0" smtClean="0"/>
              <a:t> -&gt; </a:t>
            </a:r>
            <a:r>
              <a:rPr lang="ko-KR" altLang="en-US" b="1" baseline="0" dirty="0" smtClean="0"/>
              <a:t>미분 </a:t>
            </a:r>
            <a:r>
              <a:rPr lang="en-US" altLang="ko-KR" b="1" baseline="0" dirty="0" smtClean="0"/>
              <a:t>0~1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0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326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0~1 -&gt; yes or no,</a:t>
            </a:r>
            <a:r>
              <a:rPr lang="en-US" altLang="ko-KR" b="1" baseline="0" dirty="0" smtClean="0"/>
              <a:t> 1 or 0 </a:t>
            </a:r>
            <a:r>
              <a:rPr lang="ko-KR" altLang="en-US" b="1" baseline="0" dirty="0" smtClean="0"/>
              <a:t>이 </a:t>
            </a:r>
            <a:r>
              <a:rPr lang="ko-KR" altLang="en-US" b="1" baseline="0" dirty="0" err="1" smtClean="0"/>
              <a:t>타깃임</a:t>
            </a:r>
            <a:endParaRPr lang="en-US" altLang="ko-KR" b="1" dirty="0" smtClean="0"/>
          </a:p>
          <a:p>
            <a:r>
              <a:rPr lang="ko-KR" altLang="en-US" b="1" dirty="0" smtClean="0"/>
              <a:t>탄 </a:t>
            </a:r>
            <a:r>
              <a:rPr lang="en-US" altLang="ko-KR" b="1" dirty="0" smtClean="0"/>
              <a:t>-1~1</a:t>
            </a:r>
            <a:r>
              <a:rPr lang="en-US" altLang="ko-KR" b="1" baseline="0" dirty="0" smtClean="0"/>
              <a:t> -&gt; </a:t>
            </a:r>
            <a:r>
              <a:rPr lang="ko-KR" altLang="en-US" b="1" baseline="0" dirty="0" smtClean="0"/>
              <a:t>미분 </a:t>
            </a:r>
            <a:r>
              <a:rPr lang="en-US" altLang="ko-KR" b="1" baseline="0" dirty="0" smtClean="0"/>
              <a:t>0~1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493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440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long</a:t>
            </a:r>
            <a:r>
              <a:rPr lang="en-US" altLang="ko-KR" b="1" baseline="0" dirty="0" smtClean="0"/>
              <a:t> term </a:t>
            </a:r>
            <a:r>
              <a:rPr lang="en-US" altLang="ko-KR" b="1" baseline="0" dirty="0" err="1" smtClean="0"/>
              <a:t>depency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원인</a:t>
            </a:r>
            <a:r>
              <a:rPr lang="en-US" altLang="ko-KR" b="1" baseline="0" dirty="0" smtClean="0"/>
              <a:t>!</a:t>
            </a:r>
            <a:endParaRPr lang="ko-KR" altLang="en-US" b="1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758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486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699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tanh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인코딩된</a:t>
            </a:r>
            <a:r>
              <a:rPr lang="ko-KR" altLang="en-US" b="1" baseline="0" dirty="0" smtClean="0"/>
              <a:t> 정보의 강약을 조절 </a:t>
            </a:r>
            <a:r>
              <a:rPr lang="en-US" altLang="ko-KR" b="1" baseline="0" dirty="0" smtClean="0"/>
              <a:t>-1~1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8450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</a:t>
            </a:r>
            <a:r>
              <a:rPr lang="ko-KR" altLang="en-US" dirty="0" smtClean="0"/>
              <a:t>가 학습되는 과정에서는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와 ∘ </a:t>
            </a:r>
            <a:r>
              <a:rPr lang="ko-KR" altLang="en-US" b="1" dirty="0" err="1" smtClean="0"/>
              <a:t>노드만을</a:t>
            </a:r>
            <a:r>
              <a:rPr lang="ko-KR" altLang="en-US" b="1" dirty="0" smtClean="0"/>
              <a:t> 지난다는 </a:t>
            </a:r>
            <a:r>
              <a:rPr lang="ko-KR" altLang="en-US" dirty="0" smtClean="0"/>
              <a:t>것을 알 수 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+ </a:t>
            </a:r>
            <a:r>
              <a:rPr lang="ko-KR" altLang="en-US" dirty="0" smtClean="0"/>
              <a:t>노드의 경우 동일한 기울기를 그대로 흘려주므로 아무리 개수가 많더라도 기울기를 </a:t>
            </a:r>
            <a:r>
              <a:rPr lang="ko-KR" altLang="en-US" dirty="0" err="1" smtClean="0"/>
              <a:t>소실시키지</a:t>
            </a:r>
            <a:r>
              <a:rPr lang="ko-KR" altLang="en-US" dirty="0" smtClean="0"/>
              <a:t> 않는다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아다마르</a:t>
            </a:r>
            <a:r>
              <a:rPr lang="ko-KR" altLang="en-US" dirty="0" smtClean="0"/>
              <a:t> 곱이 있는 노드의 경우에는 행렬 곱보다 </a:t>
            </a:r>
            <a:r>
              <a:rPr lang="ko-KR" altLang="en-US" b="1" dirty="0" smtClean="0"/>
              <a:t>기울기를 덜 </a:t>
            </a:r>
            <a:r>
              <a:rPr lang="ko-KR" altLang="en-US" b="1" dirty="0" err="1" smtClean="0"/>
              <a:t>소실시키며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아다마르</a:t>
            </a:r>
            <a:r>
              <a:rPr lang="ko-KR" altLang="en-US" b="1" dirty="0" smtClean="0"/>
              <a:t> 곱이 매번 다른 망각 게이트 값에 의해 결정되므로 곱셈의 효과가 누적되지 않는다는 </a:t>
            </a:r>
            <a:r>
              <a:rPr lang="ko-KR" altLang="en-US" dirty="0" smtClean="0"/>
              <a:t>장점이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망각 게이트의 값은 매번 동일한 값이 아니라 </a:t>
            </a:r>
            <a:r>
              <a:rPr lang="ko-KR" altLang="en-US" b="1" dirty="0" smtClean="0"/>
              <a:t>학습을 통해 변하기 때문에</a:t>
            </a:r>
            <a:r>
              <a:rPr lang="ko-KR" altLang="en-US" dirty="0" smtClean="0"/>
              <a:t> 기울기 소실이 적은 최적의 값을 적용할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6222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610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529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합성곱계층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 </a:t>
            </a:r>
            <a:r>
              <a:rPr lang="ko-KR" altLang="en-US" b="1" dirty="0" err="1" smtClean="0"/>
              <a:t>완전연결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개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1953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편향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뉴런</a:t>
            </a:r>
            <a:r>
              <a:rPr lang="ko-KR" altLang="en-US" dirty="0" smtClean="0"/>
              <a:t>이 얼마나 쉽게 </a:t>
            </a:r>
            <a:r>
              <a:rPr lang="ko-KR" altLang="en-US" dirty="0" smtClean="0">
                <a:solidFill>
                  <a:srgbClr val="0070C0"/>
                </a:solidFill>
              </a:rPr>
              <a:t>활성화 </a:t>
            </a:r>
            <a:r>
              <a:rPr lang="ko-KR" altLang="en-US" dirty="0" smtClean="0"/>
              <a:t>되는지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쪽으로 치우쳐 균형을 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입력이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이어도 결과로 편향 값이 출력됨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959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2017</a:t>
            </a:r>
            <a:r>
              <a:rPr lang="ko-KR" altLang="en-US" b="1" dirty="0" smtClean="0">
                <a:solidFill>
                  <a:srgbClr val="0070C0"/>
                </a:solidFill>
              </a:rPr>
              <a:t>년 기준 </a:t>
            </a:r>
            <a:r>
              <a:rPr lang="en-US" altLang="ko-KR" b="1" dirty="0" smtClean="0">
                <a:solidFill>
                  <a:srgbClr val="0070C0"/>
                </a:solidFill>
              </a:rPr>
              <a:t>60</a:t>
            </a:r>
            <a:r>
              <a:rPr lang="ko-KR" altLang="en-US" b="1" dirty="0" smtClean="0">
                <a:solidFill>
                  <a:srgbClr val="0070C0"/>
                </a:solidFill>
              </a:rPr>
              <a:t>까지 만들고 있음 그래서 아직 우리 모델은 개선할 여지가 많다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269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10000</a:t>
            </a:r>
            <a:r>
              <a:rPr lang="ko-KR" altLang="en-US" b="1" dirty="0" smtClean="0">
                <a:solidFill>
                  <a:srgbClr val="0070C0"/>
                </a:solidFill>
              </a:rPr>
              <a:t>개 중 </a:t>
            </a:r>
            <a:r>
              <a:rPr lang="en-US" altLang="ko-KR" b="1" dirty="0" smtClean="0">
                <a:solidFill>
                  <a:srgbClr val="0070C0"/>
                </a:solidFill>
              </a:rPr>
              <a:t>135</a:t>
            </a:r>
            <a:r>
              <a:rPr lang="ko-KR" altLang="en-US" b="1" dirty="0" smtClean="0">
                <a:solidFill>
                  <a:srgbClr val="0070C0"/>
                </a:solidFill>
              </a:rPr>
              <a:t>개까지 후보를 줄일 수 있다</a:t>
            </a:r>
            <a:r>
              <a:rPr lang="en-US" altLang="ko-KR" b="1" dirty="0" smtClean="0">
                <a:solidFill>
                  <a:srgbClr val="0070C0"/>
                </a:solidFill>
              </a:rPr>
              <a:t>! </a:t>
            </a: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2017</a:t>
            </a:r>
            <a:r>
              <a:rPr lang="ko-KR" altLang="en-US" b="1" dirty="0" smtClean="0">
                <a:solidFill>
                  <a:srgbClr val="0070C0"/>
                </a:solidFill>
              </a:rPr>
              <a:t>년 기준 </a:t>
            </a:r>
            <a:r>
              <a:rPr lang="en-US" altLang="ko-KR" b="1" dirty="0" smtClean="0">
                <a:solidFill>
                  <a:srgbClr val="0070C0"/>
                </a:solidFill>
              </a:rPr>
              <a:t>60</a:t>
            </a:r>
            <a:r>
              <a:rPr lang="ko-KR" altLang="en-US" b="1" dirty="0" smtClean="0">
                <a:solidFill>
                  <a:srgbClr val="0070C0"/>
                </a:solidFill>
              </a:rPr>
              <a:t>까지 만들고 있음 그래서 아직 우리 모델은 개선할 여지가 많다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391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3897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2520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왼쪽은 </a:t>
            </a:r>
            <a:r>
              <a:rPr lang="ko-KR" altLang="en-US" b="1" dirty="0" err="1" smtClean="0"/>
              <a:t>피드포워드에서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1757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Xavier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활성화 함수가 선형인 것을 전제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sigmoid &amp; </a:t>
            </a:r>
            <a:r>
              <a:rPr lang="en-US" altLang="ko-KR" dirty="0" err="1" smtClean="0">
                <a:solidFill>
                  <a:srgbClr val="0070C0"/>
                </a:solidFill>
              </a:rPr>
              <a:t>tanh</a:t>
            </a:r>
            <a:r>
              <a:rPr lang="en-US" altLang="ko-KR" dirty="0" smtClean="0">
                <a:solidFill>
                  <a:srgbClr val="0070C0"/>
                </a:solidFill>
              </a:rPr>
              <a:t> : </a:t>
            </a:r>
            <a:r>
              <a:rPr lang="ko-KR" altLang="en-US" dirty="0" smtClean="0">
                <a:solidFill>
                  <a:srgbClr val="0070C0"/>
                </a:solidFill>
              </a:rPr>
              <a:t>중앙 부근 선형</a:t>
            </a:r>
            <a:r>
              <a:rPr lang="en-US" altLang="ko-KR" dirty="0" smtClean="0">
                <a:solidFill>
                  <a:srgbClr val="0070C0"/>
                </a:solidFill>
              </a:rPr>
              <a:t> (</a:t>
            </a:r>
            <a:r>
              <a:rPr lang="ko-KR" altLang="en-US" dirty="0" smtClean="0">
                <a:solidFill>
                  <a:srgbClr val="0070C0"/>
                </a:solidFill>
              </a:rPr>
              <a:t>대칭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dirty="0" err="1" smtClean="0">
                <a:solidFill>
                  <a:srgbClr val="0070C0"/>
                </a:solidFill>
              </a:rPr>
              <a:t>ReLu</a:t>
            </a:r>
            <a:r>
              <a:rPr lang="en-US" altLang="ko-KR" dirty="0" smtClean="0">
                <a:solidFill>
                  <a:srgbClr val="0070C0"/>
                </a:solidFill>
              </a:rPr>
              <a:t> – “He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표준편차 </a:t>
            </a:r>
            <a:r>
              <a:rPr lang="en-US" altLang="ko-KR" dirty="0" smtClean="0">
                <a:solidFill>
                  <a:srgbClr val="0070C0"/>
                </a:solidFill>
              </a:rPr>
              <a:t>= </a:t>
            </a:r>
            <a:r>
              <a:rPr lang="en-US" altLang="ko-KR" dirty="0" err="1" smtClean="0">
                <a:solidFill>
                  <a:srgbClr val="0070C0"/>
                </a:solidFill>
              </a:rPr>
              <a:t>sqrt</a:t>
            </a:r>
            <a:r>
              <a:rPr lang="en-US" altLang="ko-KR" dirty="0" smtClean="0">
                <a:solidFill>
                  <a:srgbClr val="0070C0"/>
                </a:solidFill>
              </a:rPr>
              <a:t>(2/n)</a:t>
            </a:r>
          </a:p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ReLu</a:t>
            </a:r>
            <a:r>
              <a:rPr lang="ko-KR" altLang="en-US" dirty="0" smtClean="0">
                <a:solidFill>
                  <a:srgbClr val="0070C0"/>
                </a:solidFill>
              </a:rPr>
              <a:t>의 음의 영역은 </a:t>
            </a:r>
            <a:r>
              <a:rPr lang="en-US" altLang="ko-KR" dirty="0" smtClean="0">
                <a:solidFill>
                  <a:srgbClr val="0070C0"/>
                </a:solidFill>
              </a:rPr>
              <a:t>0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더 넓게 </a:t>
            </a:r>
            <a:r>
              <a:rPr lang="ko-KR" altLang="en-US" dirty="0" err="1" smtClean="0">
                <a:solidFill>
                  <a:srgbClr val="0070C0"/>
                </a:solidFill>
              </a:rPr>
              <a:t>분포시키기</a:t>
            </a:r>
            <a:r>
              <a:rPr lang="ko-KR" altLang="en-US" dirty="0" smtClean="0">
                <a:solidFill>
                  <a:srgbClr val="0070C0"/>
                </a:solidFill>
              </a:rPr>
              <a:t> 위해 </a:t>
            </a:r>
            <a:r>
              <a:rPr lang="en-US" altLang="ko-KR" dirty="0" smtClean="0">
                <a:solidFill>
                  <a:srgbClr val="0070C0"/>
                </a:solidFill>
              </a:rPr>
              <a:t>2</a:t>
            </a:r>
            <a:r>
              <a:rPr lang="ko-KR" altLang="en-US" dirty="0" smtClean="0">
                <a:solidFill>
                  <a:srgbClr val="0070C0"/>
                </a:solidFill>
              </a:rPr>
              <a:t>배의 계수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직관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286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ko-KR" b="1" dirty="0" smtClean="0"/>
              <a:t>https://signing.tistory.com/107 - </a:t>
            </a:r>
            <a:r>
              <a:rPr lang="ko-KR" altLang="en-US" b="1" dirty="0" err="1" smtClean="0"/>
              <a:t>드롭아웃</a:t>
            </a:r>
            <a:r>
              <a:rPr lang="ko-KR" altLang="en-US" b="1" dirty="0" smtClean="0"/>
              <a:t> 스케일링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235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파라미터</a:t>
            </a:r>
            <a:r>
              <a:rPr lang="ko-KR" altLang="en-US" b="1" dirty="0" smtClean="0"/>
              <a:t> 정의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계층 생성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모든 계층의 </a:t>
            </a:r>
            <a:r>
              <a:rPr lang="ko-KR" altLang="en-US" b="1" dirty="0" err="1" smtClean="0"/>
              <a:t>파라미터와</a:t>
            </a:r>
            <a:r>
              <a:rPr lang="ko-KR" altLang="en-US" b="1" baseline="0" dirty="0" smtClean="0"/>
              <a:t> 기울기를 인스턴스 변수에 모으기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481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과적합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-&gt; </a:t>
            </a:r>
            <a:r>
              <a:rPr lang="ko-KR" altLang="en-US" b="1" dirty="0" err="1" smtClean="0"/>
              <a:t>학습률</a:t>
            </a:r>
            <a:r>
              <a:rPr lang="ko-KR" altLang="en-US" b="1" dirty="0" smtClean="0"/>
              <a:t> 낮춤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37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4475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74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413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np.dot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인수가 모두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차원배열이면 벡터의 내적</a:t>
            </a:r>
            <a:r>
              <a:rPr lang="en-US" altLang="ko-KR" b="1" baseline="0" dirty="0" smtClean="0"/>
              <a:t>, 2</a:t>
            </a:r>
            <a:r>
              <a:rPr lang="ko-KR" altLang="en-US" b="1" baseline="0" dirty="0" smtClean="0"/>
              <a:t>차원배열이면 행렬 곱</a:t>
            </a:r>
            <a:r>
              <a:rPr lang="en-US" altLang="ko-KR" b="1" baseline="0" dirty="0" smtClean="0"/>
              <a:t>!!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584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np.dot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인수가 모두 </a:t>
            </a:r>
            <a:r>
              <a:rPr lang="en-US" altLang="ko-KR" b="1" baseline="0" dirty="0" smtClean="0"/>
              <a:t>1</a:t>
            </a:r>
            <a:r>
              <a:rPr lang="ko-KR" altLang="en-US" b="1" baseline="0" dirty="0" smtClean="0"/>
              <a:t>차원배열이면 벡터의 내적</a:t>
            </a:r>
            <a:r>
              <a:rPr lang="en-US" altLang="ko-KR" b="1" baseline="0" dirty="0" smtClean="0"/>
              <a:t>, 2</a:t>
            </a:r>
            <a:r>
              <a:rPr lang="ko-KR" altLang="en-US" b="1" baseline="0" dirty="0" smtClean="0"/>
              <a:t>차원배열이면 행렬 곱</a:t>
            </a:r>
            <a:r>
              <a:rPr lang="en-US" altLang="ko-KR" b="1" baseline="0" dirty="0" smtClean="0"/>
              <a:t>!!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01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미리 학습된 가중치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989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당연히 다르지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확률 분포를 가지고 확률적</a:t>
            </a:r>
            <a:r>
              <a:rPr lang="en-US" altLang="ko-KR" b="1" dirty="0" smtClean="0"/>
              <a:t>!!!!</a:t>
            </a:r>
            <a:r>
              <a:rPr lang="ko-KR" altLang="en-US" b="1" dirty="0" smtClean="0"/>
              <a:t>으로 </a:t>
            </a:r>
            <a:r>
              <a:rPr lang="ko-KR" altLang="en-US" b="1" dirty="0" err="1" smtClean="0"/>
              <a:t>샘플링하니까</a:t>
            </a:r>
            <a:r>
              <a:rPr lang="en-US" altLang="ko-KR" b="1" dirty="0" smtClean="0"/>
              <a:t>. !! </a:t>
            </a:r>
            <a:r>
              <a:rPr lang="ko-KR" altLang="en-US" b="1" dirty="0" smtClean="0"/>
              <a:t>결정적</a:t>
            </a:r>
            <a:r>
              <a:rPr lang="en-US" altLang="ko-KR" b="1" dirty="0" smtClean="0"/>
              <a:t>x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주어 동사 짝짓기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형용사 명사 사용법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의미적으로 올바른 문장 등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65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824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8576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당연히 다르지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확률 분포를 가지고 확률적으로 </a:t>
            </a:r>
            <a:r>
              <a:rPr lang="ko-KR" altLang="en-US" b="1" dirty="0" err="1" smtClean="0"/>
              <a:t>샘플링하니까</a:t>
            </a:r>
            <a:r>
              <a:rPr lang="en-US" altLang="ko-KR" b="1" dirty="0" smtClean="0"/>
              <a:t>. 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주어 동사 짝짓기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형용사 명사 사용법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의미적으로 올바른 문장 등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1131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4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6672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357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lstm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계층은 마치 처음부터 패딩이 존재하지 않았던 것처럼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171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embedding W</a:t>
            </a:r>
            <a:r>
              <a:rPr lang="ko-KR" altLang="en-US" b="1" dirty="0" smtClean="0"/>
              <a:t>에서 추출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661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결정적인 답</a:t>
            </a:r>
            <a:r>
              <a:rPr lang="en-US" altLang="ko-KR" b="1" dirty="0" smtClean="0"/>
              <a:t>! </a:t>
            </a:r>
            <a:r>
              <a:rPr lang="ko-KR" altLang="en-US" b="1" dirty="0" err="1" smtClean="0"/>
              <a:t>대소관계는</a:t>
            </a:r>
            <a:r>
              <a:rPr lang="ko-KR" altLang="en-US" b="1" dirty="0" smtClean="0"/>
              <a:t> 변하지 않아서 </a:t>
            </a:r>
            <a:r>
              <a:rPr lang="ko-KR" altLang="en-US" b="1" dirty="0" err="1" smtClean="0"/>
              <a:t>소프트맥스</a:t>
            </a:r>
            <a:r>
              <a:rPr lang="en-US" altLang="ko-KR" b="1" dirty="0" smtClean="0"/>
              <a:t>x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366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tanh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인코딩된</a:t>
            </a:r>
            <a:r>
              <a:rPr lang="ko-KR" altLang="en-US" b="1" baseline="0" dirty="0" smtClean="0"/>
              <a:t> 정보의 강약을 조절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788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tanh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err="1" smtClean="0"/>
              <a:t>인코딩된</a:t>
            </a:r>
            <a:r>
              <a:rPr lang="ko-KR" altLang="en-US" b="1" baseline="0" dirty="0" smtClean="0"/>
              <a:t> 정보의 강약을 조절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473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 데이터를 얼마나 통과시킬지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698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 데이터를 얼마나 통과시킬지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074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 smtClean="0"/>
              <a:t>시그모이드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 데이터를 얼마나 통과시킬지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812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약 </a:t>
            </a:r>
            <a:r>
              <a:rPr lang="en-US" altLang="ko-KR" b="1" dirty="0" smtClean="0"/>
              <a:t>10</a:t>
            </a:r>
            <a:r>
              <a:rPr lang="ko-KR" altLang="en-US" b="1" dirty="0" err="1" smtClean="0"/>
              <a:t>퍼로</a:t>
            </a:r>
            <a:r>
              <a:rPr lang="ko-KR" altLang="en-US" b="1" dirty="0" smtClean="0"/>
              <a:t> 비슷한 추이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B881B-D397-4B29-BA41-4510EC719CB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5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6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7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9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5989A-42F5-48C8-9D6A-B75CB184FD4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1B0F-CC68-4340-BD71-AE3B2B5F4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7534" y="2381142"/>
            <a:ext cx="8933850" cy="2095717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 smtClean="0"/>
              <a:t>밑바닥부터 시작하는 </a:t>
            </a:r>
            <a:r>
              <a:rPr lang="ko-KR" altLang="en-US" sz="4000" b="1" dirty="0" err="1" smtClean="0"/>
              <a:t>딥러닝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2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dirty="0" smtClean="0"/>
              <a:t>사이토 </a:t>
            </a:r>
            <a:r>
              <a:rPr lang="ko-KR" altLang="en-US" sz="2800" dirty="0" err="1" smtClean="0"/>
              <a:t>고키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ko-KR" altLang="en-US" sz="2000" b="1" dirty="0"/>
              <a:t>황의지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2000" dirty="0" smtClean="0"/>
              <a:t>2024.04.02</a:t>
            </a:r>
            <a:endParaRPr lang="ko-KR" altLang="en-US" sz="2000" dirty="0"/>
          </a:p>
        </p:txBody>
      </p:sp>
      <p:pic>
        <p:nvPicPr>
          <p:cNvPr id="4" name="Picture 2" descr="밑바닥부터 시작하는 딥러닝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56" y="766936"/>
            <a:ext cx="4143945" cy="53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단어의 의미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23998" y="1239751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말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문자 </a:t>
            </a:r>
            <a:r>
              <a:rPr lang="en-US" altLang="ko-KR" dirty="0" smtClean="0"/>
              <a:t>&gt; </a:t>
            </a:r>
            <a:r>
              <a:rPr lang="ko-KR" altLang="en-US" dirty="0" smtClean="0">
                <a:solidFill>
                  <a:srgbClr val="0070C0"/>
                </a:solidFill>
              </a:rPr>
              <a:t>단어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의미</a:t>
            </a:r>
            <a:r>
              <a:rPr lang="ko-KR" altLang="en-US" dirty="0" smtClean="0"/>
              <a:t>의 최소 단위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컴퓨터에게 </a:t>
            </a:r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단어의 의미</a:t>
            </a:r>
            <a:r>
              <a:rPr lang="en-US" altLang="ko-KR" dirty="0" smtClean="0">
                <a:solidFill>
                  <a:srgbClr val="FF0000"/>
                </a:solidFill>
              </a:rPr>
              <a:t>’</a:t>
            </a:r>
            <a:r>
              <a:rPr lang="ko-KR" altLang="en-US" dirty="0" smtClean="0">
                <a:solidFill>
                  <a:srgbClr val="FF0000"/>
                </a:solidFill>
              </a:rPr>
              <a:t>를 이해시키는 것이 중요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1. </a:t>
            </a:r>
            <a:r>
              <a:rPr lang="ko-KR" altLang="en-US" dirty="0" smtClean="0">
                <a:solidFill>
                  <a:srgbClr val="FF0000"/>
                </a:solidFill>
              </a:rPr>
              <a:t>시소러스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유의어 사전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 기법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2. </a:t>
            </a:r>
            <a:r>
              <a:rPr lang="ko-KR" altLang="en-US" dirty="0" smtClean="0">
                <a:solidFill>
                  <a:srgbClr val="FF0000"/>
                </a:solidFill>
              </a:rPr>
              <a:t>통계 기반 기법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3. </a:t>
            </a:r>
            <a:r>
              <a:rPr lang="ko-KR" altLang="en-US" dirty="0" smtClean="0">
                <a:solidFill>
                  <a:srgbClr val="FF0000"/>
                </a:solidFill>
              </a:rPr>
              <a:t>추론 기반 기법 </a:t>
            </a:r>
            <a:r>
              <a:rPr lang="en-US" altLang="ko-KR" dirty="0" smtClean="0">
                <a:solidFill>
                  <a:srgbClr val="FF0000"/>
                </a:solidFill>
              </a:rPr>
              <a:t>(word2vec)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24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7.3.4 seq2seq </a:t>
            </a:r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47782" y="1058538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미니배치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기울기 계산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갱신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834"/>
            <a:ext cx="6028237" cy="4473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958" y="1577506"/>
            <a:ext cx="5269985" cy="3714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9" y="2761086"/>
            <a:ext cx="6015981" cy="25671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2713" y="1577505"/>
            <a:ext cx="1209287" cy="16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8104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7.3.4 seq2seq </a:t>
            </a:r>
            <a:r>
              <a:rPr lang="ko-KR" altLang="en-US" sz="2800" dirty="0" smtClean="0">
                <a:solidFill>
                  <a:srgbClr val="FFC000"/>
                </a:solidFill>
              </a:rPr>
              <a:t>평가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354" y="227207"/>
            <a:ext cx="5782684" cy="23091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354" y="2512055"/>
            <a:ext cx="5677192" cy="36069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79995"/>
          <a:stretch/>
        </p:blipFill>
        <p:spPr>
          <a:xfrm>
            <a:off x="3304354" y="5958703"/>
            <a:ext cx="5931205" cy="7673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049" y="227207"/>
            <a:ext cx="315510" cy="64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7.3.4 seq2seq </a:t>
            </a:r>
            <a:r>
              <a:rPr lang="ko-KR" altLang="en-US" dirty="0" smtClean="0">
                <a:solidFill>
                  <a:srgbClr val="FF0000"/>
                </a:solidFill>
              </a:rPr>
              <a:t>평가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1941922"/>
            <a:ext cx="3611489" cy="3368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11" y="1934552"/>
            <a:ext cx="2080033" cy="3383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643" y="1941921"/>
            <a:ext cx="1720636" cy="33834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427" y="1941921"/>
            <a:ext cx="4021089" cy="33834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31304" y="1550483"/>
            <a:ext cx="581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1083" y="1941922"/>
            <a:ext cx="612743" cy="197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068638" y="5155678"/>
            <a:ext cx="526331" cy="1696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7.3.4 seq2seq </a:t>
            </a:r>
            <a:r>
              <a:rPr lang="ko-KR" altLang="en-US" dirty="0" smtClean="0">
                <a:solidFill>
                  <a:srgbClr val="FF0000"/>
                </a:solidFill>
              </a:rPr>
              <a:t>평가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69" y="1136056"/>
            <a:ext cx="3109153" cy="13083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695" y="2444399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7.3.4 seq2seq </a:t>
            </a:r>
            <a:r>
              <a:rPr lang="ko-KR" altLang="en-US" dirty="0" smtClean="0">
                <a:solidFill>
                  <a:srgbClr val="FF0000"/>
                </a:solidFill>
              </a:rPr>
              <a:t>평가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8194" name="Picture 2" descr="https://velog.velcdn.com/post-images%2Fdscwinterstudy%2F65370a60-4716-11ea-a944-efb7a86d3652%2Ffig-7-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596" y="1374312"/>
            <a:ext cx="5466253" cy="438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48" y="1590609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7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7.4 seq2seq </a:t>
            </a:r>
            <a:r>
              <a:rPr lang="ko-KR" altLang="en-US" dirty="0" smtClean="0"/>
              <a:t>개선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속도</a:t>
            </a:r>
            <a:r>
              <a:rPr lang="en-US" altLang="ko-KR" dirty="0" smtClean="0">
                <a:solidFill>
                  <a:srgbClr val="FF0000"/>
                </a:solidFill>
              </a:rPr>
              <a:t>’, ‘</a:t>
            </a:r>
            <a:r>
              <a:rPr lang="ko-KR" altLang="en-US" dirty="0" smtClean="0">
                <a:solidFill>
                  <a:srgbClr val="FF0000"/>
                </a:solidFill>
              </a:rPr>
              <a:t>정확도</a:t>
            </a:r>
            <a:r>
              <a:rPr lang="en-US" altLang="ko-KR" dirty="0" smtClean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reverse &amp;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peeky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7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38" y="1462693"/>
            <a:ext cx="8302502" cy="24371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7.4.1 </a:t>
            </a:r>
            <a:r>
              <a:rPr lang="ko-KR" altLang="en-US" dirty="0" smtClean="0"/>
              <a:t>입력 데이터 반전</a:t>
            </a:r>
            <a:r>
              <a:rPr lang="en-US" altLang="ko-KR" dirty="0" smtClean="0"/>
              <a:t>(Reverse)</a:t>
            </a:r>
            <a:endParaRPr lang="ko-KR" altLang="en-US" dirty="0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decoder &gt;&gt; encoder </a:t>
            </a:r>
            <a:r>
              <a:rPr lang="ko-KR" altLang="en-US" dirty="0" smtClean="0">
                <a:solidFill>
                  <a:srgbClr val="FF0000"/>
                </a:solidFill>
              </a:rPr>
              <a:t>해당 단어 기울기 바로 전해 진다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r>
              <a:rPr lang="en-US" altLang="ko-KR" b="1" dirty="0" smtClean="0">
                <a:solidFill>
                  <a:srgbClr val="FF0000"/>
                </a:solidFill>
              </a:rPr>
              <a:t> (</a:t>
            </a:r>
            <a:r>
              <a:rPr lang="ko-KR" altLang="en-US" b="1" dirty="0" smtClean="0">
                <a:solidFill>
                  <a:srgbClr val="FF0000"/>
                </a:solidFill>
              </a:rPr>
              <a:t>전파 원할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단어 사이 평균 거리는 그대로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38" y="4011659"/>
            <a:ext cx="6135282" cy="25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6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7.3.4 seq2seq </a:t>
            </a:r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47782" y="1058538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미니배치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기울기 계산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갱신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834"/>
            <a:ext cx="6028237" cy="4473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958" y="1577506"/>
            <a:ext cx="5269985" cy="3714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9" y="2761086"/>
            <a:ext cx="6015981" cy="25671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2713" y="1577505"/>
            <a:ext cx="1209287" cy="16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7.4.1 </a:t>
            </a:r>
            <a:r>
              <a:rPr lang="ko-KR" altLang="en-US" dirty="0" smtClean="0">
                <a:solidFill>
                  <a:srgbClr val="FF0000"/>
                </a:solidFill>
              </a:rPr>
              <a:t>입력 데이터 반전</a:t>
            </a:r>
            <a:r>
              <a:rPr lang="en-US" altLang="ko-KR" dirty="0" smtClean="0">
                <a:solidFill>
                  <a:srgbClr val="FF0000"/>
                </a:solidFill>
              </a:rPr>
              <a:t>(Reverse)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4031" b="68327"/>
          <a:stretch/>
        </p:blipFill>
        <p:spPr>
          <a:xfrm>
            <a:off x="49061" y="1009183"/>
            <a:ext cx="5496551" cy="11693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16656"/>
          <a:stretch/>
        </p:blipFill>
        <p:spPr>
          <a:xfrm>
            <a:off x="10676006" y="2695487"/>
            <a:ext cx="1465964" cy="35434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677" y="2695486"/>
            <a:ext cx="1477935" cy="35434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265" y="2695487"/>
            <a:ext cx="4354396" cy="35434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640003" y="2334746"/>
            <a:ext cx="475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1408988" y="6059076"/>
            <a:ext cx="544200" cy="1798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2" y="2695488"/>
            <a:ext cx="3868514" cy="354348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22473" y="2704078"/>
            <a:ext cx="612743" cy="197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3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7.3.4 seq2seq </a:t>
            </a:r>
            <a:r>
              <a:rPr lang="ko-KR" altLang="en-US" dirty="0" smtClean="0">
                <a:solidFill>
                  <a:srgbClr val="FF0000"/>
                </a:solidFill>
              </a:rPr>
              <a:t>평가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1941922"/>
            <a:ext cx="3611489" cy="3368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11" y="1934552"/>
            <a:ext cx="2080033" cy="3383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643" y="1941921"/>
            <a:ext cx="1720636" cy="33834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427" y="1941921"/>
            <a:ext cx="4021089" cy="33834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31304" y="1550483"/>
            <a:ext cx="581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…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1083" y="1941922"/>
            <a:ext cx="612743" cy="197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068638" y="5155678"/>
            <a:ext cx="526331" cy="1696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통계 기반 기법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자동으로 단어의 의미 추출 </a:t>
            </a:r>
            <a:r>
              <a:rPr lang="en-US" altLang="ko-KR" dirty="0" smtClean="0">
                <a:solidFill>
                  <a:srgbClr val="0070C0"/>
                </a:solidFill>
              </a:rPr>
              <a:t>&gt;&gt; </a:t>
            </a:r>
            <a:r>
              <a:rPr lang="ko-KR" altLang="en-US" dirty="0" smtClean="0">
                <a:solidFill>
                  <a:srgbClr val="0070C0"/>
                </a:solidFill>
              </a:rPr>
              <a:t>단어 벡터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corpus </a:t>
            </a:r>
            <a:r>
              <a:rPr lang="ko-KR" altLang="en-US" dirty="0" smtClean="0">
                <a:solidFill>
                  <a:srgbClr val="0070C0"/>
                </a:solidFill>
              </a:rPr>
              <a:t>이용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/>
              <a:t>연구 등 염두에 두고 수집한 텍스트 데이터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78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7.4.1 </a:t>
            </a:r>
            <a:r>
              <a:rPr lang="ko-KR" altLang="en-US" dirty="0" smtClean="0">
                <a:solidFill>
                  <a:srgbClr val="FF0000"/>
                </a:solidFill>
              </a:rPr>
              <a:t>입력 데이터 반전</a:t>
            </a:r>
            <a:r>
              <a:rPr lang="en-US" altLang="ko-KR" dirty="0" smtClean="0">
                <a:solidFill>
                  <a:srgbClr val="FF0000"/>
                </a:solidFill>
              </a:rPr>
              <a:t>(Reverse)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4359" b="68327"/>
          <a:stretch/>
        </p:blipFill>
        <p:spPr>
          <a:xfrm>
            <a:off x="400314" y="1697360"/>
            <a:ext cx="5695687" cy="12248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7" y="3379838"/>
            <a:ext cx="4888124" cy="19934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996" y="1697360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7.4.1 </a:t>
            </a:r>
            <a:r>
              <a:rPr lang="ko-KR" altLang="en-US" dirty="0" smtClean="0">
                <a:solidFill>
                  <a:srgbClr val="FF0000"/>
                </a:solidFill>
              </a:rPr>
              <a:t>입력 데이터 반전</a:t>
            </a:r>
            <a:r>
              <a:rPr lang="en-US" altLang="ko-KR" dirty="0" smtClean="0">
                <a:solidFill>
                  <a:srgbClr val="FF0000"/>
                </a:solidFill>
              </a:rPr>
              <a:t>(Reverse)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2" name="Picture 4" descr="https://velog.velcdn.com/post-images%2Fdscwinterstudy%2F75409200-4716-11ea-a944-efb7a86d3652%2Ffig-7-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71" y="1831058"/>
            <a:ext cx="6529829" cy="43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71" y="2012328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3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7.4.2 </a:t>
            </a:r>
            <a:r>
              <a:rPr lang="ko-KR" altLang="en-US" dirty="0" smtClean="0"/>
              <a:t>엿보기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Peeky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Affine &amp; LSTM </a:t>
            </a:r>
            <a:r>
              <a:rPr lang="ko-KR" altLang="en-US" b="1" dirty="0" smtClean="0">
                <a:solidFill>
                  <a:srgbClr val="FF0000"/>
                </a:solidFill>
              </a:rPr>
              <a:t>모든 계층에 전달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다른 계층들도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인코딩된</a:t>
            </a:r>
            <a:r>
              <a:rPr lang="ko-KR" altLang="en-US" b="1" dirty="0" smtClean="0">
                <a:solidFill>
                  <a:srgbClr val="FF0000"/>
                </a:solidFill>
              </a:rPr>
              <a:t> 정보를 엿본다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입력 벡터 </a:t>
            </a:r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</a:rPr>
              <a:t>개 </a:t>
            </a:r>
            <a:r>
              <a:rPr lang="en-US" altLang="ko-KR" b="1" dirty="0" smtClean="0">
                <a:solidFill>
                  <a:srgbClr val="FF0000"/>
                </a:solidFill>
              </a:rPr>
              <a:t>-&gt;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concat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노드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12290" name="Picture 2" descr="https://velog.velcdn.com/post-images%2Fdscwinterstudy%2F8135c9e0-4716-11ea-a944-efb7a86d3652%2Ffig-7-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828" y="2404800"/>
            <a:ext cx="9014345" cy="41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4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7.4.2 </a:t>
            </a:r>
            <a:r>
              <a:rPr lang="ko-KR" altLang="en-US" sz="2800" dirty="0" smtClean="0"/>
              <a:t>엿보기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Peeky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92"/>
          <a:stretch/>
        </p:blipFill>
        <p:spPr>
          <a:xfrm>
            <a:off x="314187" y="543090"/>
            <a:ext cx="5520402" cy="40822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87" y="4625322"/>
            <a:ext cx="5921644" cy="21212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150" y="415343"/>
            <a:ext cx="4502381" cy="3867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150" y="4282692"/>
            <a:ext cx="4426177" cy="24639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29" y="543090"/>
            <a:ext cx="515702" cy="4082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7919" y="415343"/>
            <a:ext cx="857294" cy="63312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91885" y="107566"/>
            <a:ext cx="3195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매개변수가 커짐 </a:t>
            </a:r>
            <a:r>
              <a:rPr lang="en-US" altLang="ko-KR" sz="1400" b="1" dirty="0">
                <a:solidFill>
                  <a:srgbClr val="FF0000"/>
                </a:solidFill>
              </a:rPr>
              <a:t>&gt;&gt; </a:t>
            </a:r>
            <a:r>
              <a:rPr lang="ko-KR" altLang="en-US" sz="1400" b="1" dirty="0" err="1">
                <a:solidFill>
                  <a:srgbClr val="FF0000"/>
                </a:solidFill>
              </a:rPr>
              <a:t>계산량</a:t>
            </a:r>
            <a:r>
              <a:rPr lang="ko-KR" altLang="en-US" sz="1400" b="1" dirty="0">
                <a:solidFill>
                  <a:srgbClr val="FF0000"/>
                </a:solidFill>
              </a:rPr>
              <a:t> 증가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37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4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7.4.2 </a:t>
            </a:r>
            <a:r>
              <a:rPr lang="ko-KR" altLang="en-US" sz="2800" dirty="0" smtClean="0"/>
              <a:t>엿보기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Peeky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14" y="1118828"/>
            <a:ext cx="6324572" cy="46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7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7.4.2 </a:t>
            </a:r>
            <a:r>
              <a:rPr lang="ko-KR" altLang="en-US" dirty="0" smtClean="0">
                <a:solidFill>
                  <a:srgbClr val="FF0000"/>
                </a:solidFill>
              </a:rPr>
              <a:t>엿보기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Peeky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55" t="-220" r="3012" b="599"/>
          <a:stretch/>
        </p:blipFill>
        <p:spPr>
          <a:xfrm>
            <a:off x="49061" y="1525087"/>
            <a:ext cx="5834374" cy="38978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81" y="1525087"/>
            <a:ext cx="4208930" cy="39033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955" y="1525087"/>
            <a:ext cx="1729736" cy="39033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252823" y="5253262"/>
            <a:ext cx="568389" cy="1696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13404" y="1587035"/>
            <a:ext cx="568389" cy="1696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4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7.4.2 </a:t>
            </a:r>
            <a:r>
              <a:rPr lang="ko-KR" altLang="en-US" dirty="0" smtClean="0">
                <a:solidFill>
                  <a:srgbClr val="FF0000"/>
                </a:solidFill>
              </a:rPr>
              <a:t>엿보기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Peeky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00" y="1559840"/>
            <a:ext cx="5447866" cy="2231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47" y="1380731"/>
            <a:ext cx="5448300" cy="4171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00" y="4216474"/>
            <a:ext cx="5447866" cy="8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1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7.4.2 </a:t>
            </a:r>
            <a:r>
              <a:rPr lang="ko-KR" altLang="en-US" dirty="0" smtClean="0">
                <a:solidFill>
                  <a:srgbClr val="FF0000"/>
                </a:solidFill>
              </a:rPr>
              <a:t>엿보기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Peeky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6386" name="Picture 2" descr="https://velog.velcdn.com/post-images%2Fdscwinterstudy%2F86b93a00-4716-11ea-a944-efb7a86d3652%2Ffig-7-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69" y="1472933"/>
            <a:ext cx="5425092" cy="438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91" y="1684458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466747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53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2.3.3 </a:t>
            </a:r>
            <a:r>
              <a:rPr lang="ko-KR" altLang="en-US" dirty="0" err="1" smtClean="0"/>
              <a:t>분포가설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“</a:t>
            </a:r>
            <a:r>
              <a:rPr lang="ko-KR" altLang="en-US" b="1" dirty="0" smtClean="0">
                <a:solidFill>
                  <a:srgbClr val="0070C0"/>
                </a:solidFill>
              </a:rPr>
              <a:t>단어의 의미는 주변 단어에 의해 형성된다</a:t>
            </a:r>
            <a:r>
              <a:rPr lang="en-US" altLang="ko-KR" b="1" dirty="0" smtClean="0">
                <a:solidFill>
                  <a:srgbClr val="0070C0"/>
                </a:solidFill>
              </a:rPr>
              <a:t>.”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단어 자체에는 의미가 없고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그 단어가 사용된 </a:t>
            </a:r>
            <a:r>
              <a:rPr lang="en-US" altLang="ko-KR" b="1" dirty="0" smtClean="0">
                <a:solidFill>
                  <a:srgbClr val="0070C0"/>
                </a:solidFill>
              </a:rPr>
              <a:t>context</a:t>
            </a:r>
            <a:r>
              <a:rPr lang="ko-KR" altLang="en-US" b="1" dirty="0" smtClean="0">
                <a:solidFill>
                  <a:srgbClr val="0070C0"/>
                </a:solidFill>
              </a:rPr>
              <a:t>맥락</a:t>
            </a:r>
            <a:r>
              <a:rPr lang="ko-KR" altLang="en-US" dirty="0" smtClean="0">
                <a:solidFill>
                  <a:srgbClr val="0070C0"/>
                </a:solidFill>
              </a:rPr>
              <a:t>이 의미를 형성한다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pPr lvl="2"/>
            <a:r>
              <a:rPr lang="ko-KR" altLang="en-US" dirty="0"/>
              <a:t>단어 근처에는 음료가 등장하기 쉽다</a:t>
            </a:r>
            <a:r>
              <a:rPr lang="en-US" altLang="ko-KR" dirty="0"/>
              <a:t>. guzzle </a:t>
            </a:r>
            <a:r>
              <a:rPr lang="ko-KR" altLang="en-US" dirty="0"/>
              <a:t>이라는 단어 근처에도 음료가 잘 등장한다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guzzle</a:t>
            </a:r>
            <a:r>
              <a:rPr lang="ko-KR" altLang="en-US" dirty="0"/>
              <a:t>과 </a:t>
            </a:r>
            <a:r>
              <a:rPr lang="en-US" altLang="ko-KR" dirty="0"/>
              <a:t>drink</a:t>
            </a:r>
            <a:r>
              <a:rPr lang="ko-KR" altLang="en-US" dirty="0"/>
              <a:t>는 가까운 의미의 단어라는 것도 알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맥락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주변에 놓인 단어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맥락의 크기 </a:t>
            </a:r>
            <a:r>
              <a:rPr lang="en-US" altLang="ko-KR" dirty="0" smtClean="0">
                <a:solidFill>
                  <a:srgbClr val="0070C0"/>
                </a:solidFill>
              </a:rPr>
              <a:t>: window size</a:t>
            </a:r>
          </a:p>
        </p:txBody>
      </p:sp>
      <p:pic>
        <p:nvPicPr>
          <p:cNvPr id="1026" name="Picture 2" descr="https://github.com/SUNGBEOMCHOI/SungBeomChoi.github.io/blob/master/assets/img/posts/2021-11-21-ch2_NLP/fig3.JPG?raw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8" y="3596474"/>
            <a:ext cx="8682161" cy="154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err="1" smtClean="0"/>
              <a:t>동시발생</a:t>
            </a:r>
            <a:r>
              <a:rPr lang="ko-KR" altLang="en-US" dirty="0" smtClean="0"/>
              <a:t> 행렬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63" y="1239751"/>
            <a:ext cx="6225071" cy="524133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47437" y="2915886"/>
            <a:ext cx="3268980" cy="6979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67477" y="4109301"/>
            <a:ext cx="1668780" cy="2055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067476" y="5274385"/>
            <a:ext cx="2609849" cy="2215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8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2.3.6 </a:t>
            </a:r>
            <a:r>
              <a:rPr lang="ko-KR" altLang="en-US" dirty="0" smtClean="0"/>
              <a:t>유사 단어의 랭킹 표시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4" y="922010"/>
            <a:ext cx="5820862" cy="58364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77" y="1539970"/>
            <a:ext cx="6181131" cy="37965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62534" y="4103916"/>
            <a:ext cx="415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C000"/>
                </a:solidFill>
              </a:rPr>
              <a:t>말뭉치 크기가 작아서 아직 직관과는 거리가 멀다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5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통계 기반 기법 개선하기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동시발생</a:t>
            </a:r>
            <a:r>
              <a:rPr lang="ko-KR" altLang="en-US" dirty="0" smtClean="0">
                <a:solidFill>
                  <a:srgbClr val="0070C0"/>
                </a:solidFill>
              </a:rPr>
              <a:t> 행렬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단어를 벡터로 표현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thub.com/SUNGBEOMCHOI/SungBeomChoi.github.io/blob/master/assets/img/posts/2021-11-21-ch2_NLP/fig7.JPG?raw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29" y="0"/>
            <a:ext cx="6439189" cy="12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err="1" smtClean="0"/>
              <a:t>상호정보량</a:t>
            </a:r>
            <a:endParaRPr lang="ko-KR" altLang="en-US" dirty="0"/>
          </a:p>
        </p:txBody>
      </p:sp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https://github.com/SUNGBEOMCHOI/SungBeomChoi.github.io/blob/master/assets/img/posts/2021-11-21-ch2_NLP/fig8.JPG?raw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29" y="1079066"/>
            <a:ext cx="3289589" cy="36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493" y="1444575"/>
            <a:ext cx="9955014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5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err="1" smtClean="0"/>
              <a:t>상호정보량</a:t>
            </a:r>
            <a:endParaRPr lang="ko-KR" altLang="en-US" dirty="0"/>
          </a:p>
        </p:txBody>
      </p:sp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3" y="1231080"/>
            <a:ext cx="6005782" cy="43958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67" y="1231080"/>
            <a:ext cx="5922064" cy="43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2.4.2 </a:t>
            </a:r>
            <a:r>
              <a:rPr lang="ko-KR" altLang="en-US" dirty="0" smtClean="0"/>
              <a:t>차원 감소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dirty="0" smtClean="0"/>
              <a:t>dimensionality reduction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말뭉치의 어휘 수가 증가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벡터 차원 수 증가 </a:t>
            </a:r>
            <a:r>
              <a:rPr lang="en-US" altLang="ko-KR" dirty="0" smtClean="0">
                <a:solidFill>
                  <a:srgbClr val="FF0000"/>
                </a:solidFill>
              </a:rPr>
              <a:t>&amp; </a:t>
            </a:r>
            <a:r>
              <a:rPr lang="ko-KR" altLang="en-US" dirty="0" smtClean="0">
                <a:solidFill>
                  <a:srgbClr val="FF0000"/>
                </a:solidFill>
              </a:rPr>
              <a:t>원소 대부분 </a:t>
            </a:r>
            <a:r>
              <a:rPr lang="en-US" altLang="ko-KR" dirty="0" smtClean="0">
                <a:solidFill>
                  <a:srgbClr val="FF0000"/>
                </a:solidFill>
              </a:rPr>
              <a:t>0 -&gt; </a:t>
            </a:r>
            <a:r>
              <a:rPr lang="ko-KR" altLang="en-US" b="1" dirty="0" smtClean="0">
                <a:solidFill>
                  <a:srgbClr val="FF0000"/>
                </a:solidFill>
              </a:rPr>
              <a:t>노이즈에 약하고 견고하지 못함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중요한 정보 최대한 유지하면서 줄임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새로운 축</a:t>
            </a:r>
            <a:r>
              <a:rPr lang="ko-KR" altLang="en-US" dirty="0" smtClean="0">
                <a:solidFill>
                  <a:srgbClr val="0070C0"/>
                </a:solidFill>
              </a:rPr>
              <a:t>을 찾는 일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b="1" dirty="0" smtClean="0">
                <a:solidFill>
                  <a:srgbClr val="0070C0"/>
                </a:solidFill>
              </a:rPr>
              <a:t>데이터가 넓게 분포되도록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차원 값만으로도 데이터의 본질적인 차이를 구별할 수 있어야 함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sparse vector </a:t>
            </a:r>
            <a:r>
              <a:rPr lang="en-US" altLang="ko-KR" dirty="0" smtClean="0">
                <a:solidFill>
                  <a:srgbClr val="FF0000"/>
                </a:solidFill>
              </a:rPr>
              <a:t>-&gt;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0</a:t>
            </a:r>
            <a:r>
              <a:rPr lang="ko-KR" altLang="en-US" b="1" dirty="0" smtClean="0">
                <a:solidFill>
                  <a:srgbClr val="0070C0"/>
                </a:solidFill>
              </a:rPr>
              <a:t>이 아닌 실수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밀집벡터</a:t>
            </a:r>
            <a:r>
              <a:rPr lang="en-US" altLang="ko-KR" b="1" dirty="0" smtClean="0">
                <a:solidFill>
                  <a:srgbClr val="0070C0"/>
                </a:solidFill>
              </a:rPr>
              <a:t>‘ =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분산 표현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https://velog.velcdn.com/images/clayryu328/post/5366fc1c-c00f-4c6f-bb3c-15559f86e8e0/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72"/>
          <a:stretch/>
        </p:blipFill>
        <p:spPr bwMode="auto">
          <a:xfrm>
            <a:off x="328588" y="4257963"/>
            <a:ext cx="5486111" cy="240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velog.velcdn.com/images/deepdiv/post/657ce522-142b-4757-ac3d-2cafcc14a609/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699" y="4257963"/>
            <a:ext cx="6281495" cy="204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6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2.4.3 SVD</a:t>
            </a:r>
            <a:r>
              <a:rPr lang="ko-KR" altLang="en-US" dirty="0" smtClean="0"/>
              <a:t>에 의한 차원 감소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넘파이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err="1" smtClean="0">
                <a:solidFill>
                  <a:srgbClr val="0070C0"/>
                </a:solidFill>
              </a:rPr>
              <a:t>linalg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모듈이 제공하는 </a:t>
            </a:r>
            <a:r>
              <a:rPr lang="en-US" altLang="ko-KR" dirty="0" err="1" smtClean="0">
                <a:solidFill>
                  <a:srgbClr val="0070C0"/>
                </a:solidFill>
              </a:rPr>
              <a:t>svd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메서드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70C0"/>
                </a:solidFill>
              </a:rPr>
              <a:t>O(N^3) -&gt; </a:t>
            </a:r>
            <a:r>
              <a:rPr lang="ko-KR" altLang="en-US" dirty="0" smtClean="0">
                <a:solidFill>
                  <a:srgbClr val="0070C0"/>
                </a:solidFill>
              </a:rPr>
              <a:t>더 빠른</a:t>
            </a:r>
            <a:r>
              <a:rPr lang="en-US" altLang="ko-KR" dirty="0" smtClean="0">
                <a:solidFill>
                  <a:srgbClr val="0070C0"/>
                </a:solidFill>
              </a:rPr>
              <a:t> Truncated SVD </a:t>
            </a:r>
            <a:r>
              <a:rPr lang="ko-KR" altLang="en-US" dirty="0" smtClean="0">
                <a:solidFill>
                  <a:srgbClr val="0070C0"/>
                </a:solidFill>
              </a:rPr>
              <a:t>추천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22" y="355329"/>
            <a:ext cx="1406267" cy="443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73" y="1680892"/>
            <a:ext cx="6689367" cy="51644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613" y="3500582"/>
            <a:ext cx="3783948" cy="133945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554841" y="3565236"/>
            <a:ext cx="1151659" cy="3417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95855" y="3934691"/>
            <a:ext cx="166254" cy="2770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33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/>
              <a:t> 목차</a:t>
            </a:r>
            <a:endParaRPr lang="ko-KR" altLang="en-US" sz="4000" b="1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7368" y="11019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400" dirty="0"/>
              <a:t>&lt;</a:t>
            </a:r>
            <a:r>
              <a:rPr lang="ko-KR" altLang="en-US" sz="2400" dirty="0"/>
              <a:t>밑바닥부터 시작하는 </a:t>
            </a:r>
            <a:r>
              <a:rPr lang="ko-KR" altLang="en-US" sz="2400" dirty="0" err="1"/>
              <a:t>딥러닝</a:t>
            </a:r>
            <a:r>
              <a:rPr lang="ko-KR" altLang="en-US" sz="2400" dirty="0"/>
              <a:t> </a:t>
            </a:r>
            <a:r>
              <a:rPr lang="en-US" altLang="ko-KR" sz="2400" dirty="0"/>
              <a:t>1&gt; </a:t>
            </a:r>
            <a:r>
              <a:rPr lang="ko-KR" altLang="en-US" sz="2400" dirty="0"/>
              <a:t>보완</a:t>
            </a:r>
            <a:endParaRPr lang="en-US" altLang="ko-KR" sz="2400" dirty="0"/>
          </a:p>
          <a:p>
            <a:pPr marL="514350" indent="-514350">
              <a:buAutoNum type="arabicPeriod"/>
            </a:pPr>
            <a:r>
              <a:rPr lang="en-US" altLang="ko-KR" sz="2400" dirty="0"/>
              <a:t>&lt;</a:t>
            </a:r>
            <a:r>
              <a:rPr lang="ko-KR" altLang="en-US" sz="2400" dirty="0"/>
              <a:t>밑바닥부터 시작하는 </a:t>
            </a:r>
            <a:r>
              <a:rPr lang="ko-KR" altLang="en-US" sz="2400" dirty="0" err="1"/>
              <a:t>딥러닝</a:t>
            </a:r>
            <a:r>
              <a:rPr lang="ko-KR" altLang="en-US" sz="2400" dirty="0"/>
              <a:t> </a:t>
            </a:r>
            <a:r>
              <a:rPr lang="en-US" altLang="ko-KR" sz="2400" dirty="0"/>
              <a:t>2&gt; </a:t>
            </a:r>
            <a:r>
              <a:rPr lang="ko-KR" altLang="en-US" sz="2400" dirty="0"/>
              <a:t>실험 및 결과 비교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940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48" y="160338"/>
            <a:ext cx="10192704" cy="2895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48" y="3058679"/>
            <a:ext cx="5299798" cy="37993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971787" y="988291"/>
            <a:ext cx="1251704" cy="2436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130786" y="3147291"/>
            <a:ext cx="2168659" cy="2224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0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2.4.4 PTB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펜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트리뱅크</a:t>
            </a:r>
            <a:r>
              <a:rPr lang="en-US" altLang="ko-KR" dirty="0" smtClean="0">
                <a:solidFill>
                  <a:srgbClr val="0070C0"/>
                </a:solidFill>
              </a:rPr>
              <a:t>Penn </a:t>
            </a:r>
            <a:r>
              <a:rPr lang="en-US" altLang="ko-KR" dirty="0" err="1" smtClean="0">
                <a:solidFill>
                  <a:srgbClr val="0070C0"/>
                </a:solidFill>
              </a:rPr>
              <a:t>Treeback</a:t>
            </a:r>
            <a:r>
              <a:rPr lang="en-US" altLang="ko-KR" dirty="0" smtClean="0">
                <a:solidFill>
                  <a:srgbClr val="0070C0"/>
                </a:solidFill>
              </a:rPr>
              <a:t> (PTB) 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주어진 기법을 품질을 평가하는 벤치마크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/>
              <a:t>한 문장이 하나의 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각 문장 연결한 </a:t>
            </a:r>
            <a:r>
              <a:rPr lang="ko-KR" altLang="en-US" dirty="0" smtClean="0">
                <a:solidFill>
                  <a:srgbClr val="0070C0"/>
                </a:solidFill>
              </a:rPr>
              <a:t>하나의 큰 </a:t>
            </a:r>
            <a:r>
              <a:rPr lang="ko-KR" altLang="en-US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dirty="0" smtClean="0">
                <a:solidFill>
                  <a:srgbClr val="0070C0"/>
                </a:solidFill>
              </a:rPr>
              <a:t> 데이터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smtClean="0"/>
              <a:t>희소한 단어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unk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특수 문자 </a:t>
            </a:r>
            <a:r>
              <a:rPr lang="en-US" altLang="ko-KR" dirty="0" smtClean="0"/>
              <a:t>(unknown)</a:t>
            </a:r>
          </a:p>
          <a:p>
            <a:pPr lvl="2"/>
            <a:r>
              <a:rPr lang="ko-KR" altLang="en-US" dirty="0" smtClean="0"/>
              <a:t>구체적 숫자를 </a:t>
            </a:r>
            <a:r>
              <a:rPr lang="en-US" altLang="ko-KR" dirty="0" smtClean="0"/>
              <a:t>N</a:t>
            </a:r>
            <a:r>
              <a:rPr lang="ko-KR" altLang="en-US" dirty="0" smtClean="0"/>
              <a:t>으로 대체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 descr="https://velog.velcdn.com/images/deepdiv/post/30bd1c1e-91c4-47c5-9571-9c0e624af29a/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047690"/>
            <a:ext cx="7698640" cy="211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2.4.5 PTB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평가</a:t>
            </a:r>
            <a:endParaRPr lang="ko-KR" altLang="en-US" dirty="0"/>
          </a:p>
        </p:txBody>
      </p:sp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29" y="914400"/>
            <a:ext cx="5010129" cy="58572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48629" y="4287598"/>
            <a:ext cx="2758413" cy="14393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99" y="914400"/>
            <a:ext cx="5125165" cy="53537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119599" y="1772997"/>
            <a:ext cx="1633751" cy="3320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9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CHAPTER 3. word2vec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b="1" dirty="0" smtClean="0">
                <a:solidFill>
                  <a:srgbClr val="FF0000"/>
                </a:solidFill>
              </a:rPr>
              <a:t>분산 표현 </a:t>
            </a:r>
            <a:r>
              <a:rPr lang="en-US" altLang="ko-KR" sz="2800" dirty="0" smtClean="0"/>
              <a:t>: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800" dirty="0" smtClean="0"/>
              <a:t>“</a:t>
            </a:r>
            <a:r>
              <a:rPr lang="ko-KR" altLang="en-US" sz="2800" dirty="0" smtClean="0"/>
              <a:t>단어의 의미는 주변 단어에 의해 형성된다</a:t>
            </a:r>
            <a:r>
              <a:rPr lang="en-US" altLang="ko-KR" sz="2800" dirty="0" smtClean="0"/>
              <a:t>.“</a:t>
            </a:r>
            <a:endParaRPr lang="en-US" altLang="ko-KR" sz="2800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sz="2400" dirty="0" smtClean="0"/>
              <a:t>통계 기반 기법 </a:t>
            </a:r>
            <a:r>
              <a:rPr lang="en-US" altLang="ko-KR" sz="2400" dirty="0" smtClean="0"/>
              <a:t>&gt;&gt;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추론 기반 기법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sz="2400" dirty="0" smtClean="0">
                <a:solidFill>
                  <a:srgbClr val="FF0000"/>
                </a:solidFill>
              </a:rPr>
              <a:t>단어의 </a:t>
            </a:r>
            <a:r>
              <a:rPr lang="en-US" altLang="ko-KR" sz="2400" dirty="0" smtClean="0">
                <a:solidFill>
                  <a:srgbClr val="FF0000"/>
                </a:solidFill>
              </a:rPr>
              <a:t>‘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동시발생</a:t>
            </a:r>
            <a:r>
              <a:rPr lang="ko-KR" altLang="en-US" sz="2400" dirty="0" smtClean="0">
                <a:solidFill>
                  <a:srgbClr val="FF0000"/>
                </a:solidFill>
              </a:rPr>
              <a:t> 가능성</a:t>
            </a:r>
            <a:r>
              <a:rPr lang="en-US" altLang="ko-KR" sz="2400" dirty="0" smtClean="0">
                <a:solidFill>
                  <a:srgbClr val="FF0000"/>
                </a:solidFill>
              </a:rPr>
              <a:t>’</a:t>
            </a:r>
            <a:r>
              <a:rPr lang="ko-KR" altLang="en-US" sz="2400" dirty="0" smtClean="0">
                <a:solidFill>
                  <a:srgbClr val="FF0000"/>
                </a:solidFill>
              </a:rPr>
              <a:t>을 </a:t>
            </a:r>
            <a:r>
              <a:rPr lang="ko-KR" altLang="en-US" sz="2400" dirty="0">
                <a:solidFill>
                  <a:srgbClr val="FF0000"/>
                </a:solidFill>
              </a:rPr>
              <a:t>얼마나 잘 모델링 하는가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2"/>
            <a:endParaRPr lang="en-US" altLang="ko-KR" sz="2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6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통계 기반 기법의 문제점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대규모 말뭉치 </a:t>
            </a:r>
            <a:r>
              <a:rPr lang="en-US" altLang="ko-KR" sz="2400" dirty="0" smtClean="0">
                <a:solidFill>
                  <a:srgbClr val="0070C0"/>
                </a:solidFill>
              </a:rPr>
              <a:t>-&gt; </a:t>
            </a:r>
            <a:r>
              <a:rPr lang="ko-KR" altLang="en-US" sz="2400" dirty="0" smtClean="0">
                <a:solidFill>
                  <a:srgbClr val="0070C0"/>
                </a:solidFill>
              </a:rPr>
              <a:t>거대 행렬 </a:t>
            </a:r>
            <a:r>
              <a:rPr lang="en-US" altLang="ko-KR" sz="2400" dirty="0" smtClean="0">
                <a:solidFill>
                  <a:srgbClr val="0070C0"/>
                </a:solidFill>
              </a:rPr>
              <a:t>-&gt; SVD </a:t>
            </a:r>
            <a:r>
              <a:rPr lang="ko-KR" altLang="en-US" sz="2400" dirty="0" smtClean="0">
                <a:solidFill>
                  <a:srgbClr val="0070C0"/>
                </a:solidFill>
              </a:rPr>
              <a:t>컴퓨팅 </a:t>
            </a:r>
            <a:r>
              <a:rPr lang="ko-KR" altLang="en-US" sz="2400" dirty="0" smtClean="0">
                <a:solidFill>
                  <a:srgbClr val="FF0000"/>
                </a:solidFill>
              </a:rPr>
              <a:t>자원</a:t>
            </a:r>
            <a:r>
              <a:rPr lang="en-US" altLang="ko-KR" sz="2400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ko-KR" altLang="en-US" sz="2400" b="1" dirty="0" smtClean="0">
                <a:solidFill>
                  <a:srgbClr val="0070C0"/>
                </a:solidFill>
              </a:rPr>
              <a:t>추론 기반 기법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신경망</a:t>
            </a:r>
            <a:r>
              <a:rPr lang="ko-KR" altLang="en-US" sz="2400" dirty="0" smtClean="0">
                <a:solidFill>
                  <a:srgbClr val="0070C0"/>
                </a:solidFill>
              </a:rPr>
              <a:t> 이용하여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미니 배치 </a:t>
            </a:r>
            <a:r>
              <a:rPr lang="ko-KR" altLang="en-US" sz="2400" dirty="0" smtClean="0">
                <a:solidFill>
                  <a:srgbClr val="0070C0"/>
                </a:solidFill>
              </a:rPr>
              <a:t>학습 </a:t>
            </a:r>
            <a:r>
              <a:rPr lang="en-US" altLang="ko-KR" sz="2400" dirty="0" smtClean="0">
                <a:solidFill>
                  <a:srgbClr val="0070C0"/>
                </a:solidFill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</a:rPr>
              <a:t>가중치 갱신</a:t>
            </a:r>
            <a:r>
              <a:rPr lang="en-US" altLang="ko-KR" sz="2000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altLang="ko-KR" sz="2000" dirty="0" smtClean="0">
                <a:solidFill>
                  <a:srgbClr val="0070C0"/>
                </a:solidFill>
              </a:rPr>
              <a:t>GPU + </a:t>
            </a:r>
            <a:r>
              <a:rPr lang="ko-KR" altLang="en-US" sz="2000" dirty="0" smtClean="0">
                <a:solidFill>
                  <a:srgbClr val="0070C0"/>
                </a:solidFill>
              </a:rPr>
              <a:t>병렬 계산 </a:t>
            </a:r>
            <a:r>
              <a:rPr lang="en-US" altLang="ko-KR" sz="2000" dirty="0" smtClean="0">
                <a:solidFill>
                  <a:srgbClr val="0070C0"/>
                </a:solidFill>
              </a:rPr>
              <a:t>-&gt; </a:t>
            </a:r>
            <a:r>
              <a:rPr lang="ko-KR" altLang="en-US" sz="2000" dirty="0" smtClean="0">
                <a:solidFill>
                  <a:srgbClr val="0070C0"/>
                </a:solidFill>
              </a:rPr>
              <a:t>학습 속도 향상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pic>
        <p:nvPicPr>
          <p:cNvPr id="3" name="Picture 2" descr="https://velog.velcdn.com/post-images%2Fdscwinterstudy%2F8d1e66a0-45ad-11ea-b666-8db77a7f4557%2Ffig-3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01" y="2812870"/>
            <a:ext cx="9984798" cy="27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3.2.1 CBOW </a:t>
            </a:r>
            <a:r>
              <a:rPr lang="ko-KR" altLang="en-US" dirty="0" smtClean="0"/>
              <a:t>모델의 추론 처리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context</a:t>
            </a:r>
            <a:r>
              <a:rPr lang="ko-KR" altLang="en-US" dirty="0" smtClean="0"/>
              <a:t>로부터 </a:t>
            </a:r>
            <a:r>
              <a:rPr lang="en-US" altLang="ko-KR" dirty="0" smtClean="0">
                <a:solidFill>
                  <a:srgbClr val="0070C0"/>
                </a:solidFill>
              </a:rPr>
              <a:t>target/center word</a:t>
            </a:r>
            <a:r>
              <a:rPr lang="ko-KR" altLang="en-US" dirty="0" smtClean="0"/>
              <a:t>을 추측 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분산 표현 얻어냄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b="1" dirty="0">
                <a:solidFill>
                  <a:srgbClr val="0070C0"/>
                </a:solidFill>
              </a:rPr>
              <a:t>-</a:t>
            </a:r>
            <a:r>
              <a:rPr lang="en-US" altLang="ko-KR" b="1" dirty="0" smtClean="0">
                <a:solidFill>
                  <a:srgbClr val="0070C0"/>
                </a:solidFill>
              </a:rPr>
              <a:t> 2</a:t>
            </a:r>
            <a:r>
              <a:rPr lang="ko-KR" altLang="en-US" b="1" dirty="0" smtClean="0">
                <a:solidFill>
                  <a:srgbClr val="0070C0"/>
                </a:solidFill>
              </a:rPr>
              <a:t>층 신경망 </a:t>
            </a:r>
            <a:r>
              <a:rPr lang="en-US" altLang="ko-KR" b="1" dirty="0">
                <a:solidFill>
                  <a:srgbClr val="0070C0"/>
                </a:solidFill>
              </a:rPr>
              <a:t>-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b="1" dirty="0" err="1" smtClean="0"/>
              <a:t>입력층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맥락 포함 단어 </a:t>
            </a:r>
            <a:r>
              <a:rPr lang="en-US" altLang="ko-KR" dirty="0" smtClean="0">
                <a:solidFill>
                  <a:srgbClr val="0070C0"/>
                </a:solidFill>
              </a:rPr>
              <a:t>N</a:t>
            </a:r>
            <a:r>
              <a:rPr lang="ko-KR" altLang="en-US" dirty="0" smtClean="0">
                <a:solidFill>
                  <a:srgbClr val="0070C0"/>
                </a:solidFill>
              </a:rPr>
              <a:t>개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입력층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N</a:t>
            </a:r>
            <a:r>
              <a:rPr lang="ko-KR" altLang="en-US" dirty="0" smtClean="0">
                <a:solidFill>
                  <a:srgbClr val="0070C0"/>
                </a:solidFill>
              </a:rPr>
              <a:t>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</a:rPr>
              <a:t>완전연결계층 </a:t>
            </a:r>
            <a:r>
              <a:rPr lang="en-US" altLang="ko-KR" b="1" dirty="0" smtClean="0">
                <a:solidFill>
                  <a:srgbClr val="0070C0"/>
                </a:solidFill>
              </a:rPr>
              <a:t>: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가중치 </a:t>
            </a:r>
            <a:r>
              <a:rPr lang="en-US" altLang="ko-KR" b="1" dirty="0">
                <a:solidFill>
                  <a:srgbClr val="FF0000"/>
                </a:solidFill>
              </a:rPr>
              <a:t>= </a:t>
            </a:r>
            <a:r>
              <a:rPr lang="ko-KR" altLang="en-US" b="1" dirty="0">
                <a:solidFill>
                  <a:srgbClr val="FF0000"/>
                </a:solidFill>
              </a:rPr>
              <a:t>분산 표현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ko-KR" altLang="en-US" b="1" dirty="0" err="1" smtClean="0"/>
              <a:t>은닉층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>
                <a:solidFill>
                  <a:srgbClr val="0070C0"/>
                </a:solidFill>
              </a:rPr>
              <a:t>입력층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N</a:t>
            </a:r>
            <a:r>
              <a:rPr lang="ko-KR" altLang="en-US" dirty="0" smtClean="0">
                <a:solidFill>
                  <a:srgbClr val="0070C0"/>
                </a:solidFill>
              </a:rPr>
              <a:t>개 </a:t>
            </a:r>
            <a:r>
              <a:rPr lang="ko-KR" altLang="en-US" dirty="0" smtClean="0">
                <a:solidFill>
                  <a:srgbClr val="FF0000"/>
                </a:solidFill>
              </a:rPr>
              <a:t>평균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err="1" smtClean="0">
                <a:solidFill>
                  <a:srgbClr val="FF0000"/>
                </a:solidFill>
              </a:rPr>
              <a:t>은닉층</a:t>
            </a:r>
            <a:r>
              <a:rPr lang="ko-KR" altLang="en-US" dirty="0" smtClean="0">
                <a:solidFill>
                  <a:srgbClr val="FF0000"/>
                </a:solidFill>
              </a:rPr>
              <a:t> 뉴런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개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</a:rPr>
              <a:t>완전연결계층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b="1" dirty="0" err="1" smtClean="0"/>
              <a:t>출력층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각 단어의 점수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소프트맥스</a:t>
            </a:r>
            <a:r>
              <a:rPr lang="ko-KR" altLang="en-US" dirty="0" smtClean="0">
                <a:solidFill>
                  <a:srgbClr val="0070C0"/>
                </a:solidFill>
              </a:rPr>
              <a:t> 이전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2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3.2.2 CBOW </a:t>
            </a:r>
            <a:r>
              <a:rPr lang="ko-KR" altLang="en-US" dirty="0" smtClean="0"/>
              <a:t>모델의 학습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소프트맥스</a:t>
            </a:r>
            <a:r>
              <a:rPr lang="ko-KR" altLang="en-US" dirty="0" smtClean="0">
                <a:solidFill>
                  <a:srgbClr val="0070C0"/>
                </a:solidFill>
              </a:rPr>
              <a:t> 함수 </a:t>
            </a:r>
            <a:r>
              <a:rPr lang="en-US" altLang="ko-KR" dirty="0" smtClean="0">
                <a:solidFill>
                  <a:srgbClr val="0070C0"/>
                </a:solidFill>
              </a:rPr>
              <a:t>-&gt; </a:t>
            </a:r>
            <a:r>
              <a:rPr lang="ko-KR" altLang="en-US" dirty="0" smtClean="0">
                <a:solidFill>
                  <a:srgbClr val="0070C0"/>
                </a:solidFill>
              </a:rPr>
              <a:t>확률 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큰 </a:t>
            </a:r>
            <a:r>
              <a:rPr lang="ko-KR" altLang="en-US" b="1" dirty="0" smtClean="0">
                <a:solidFill>
                  <a:srgbClr val="0070C0"/>
                </a:solidFill>
              </a:rPr>
              <a:t>뉴런</a:t>
            </a:r>
            <a:r>
              <a:rPr lang="en-US" altLang="ko-KR" b="1" dirty="0" smtClean="0">
                <a:solidFill>
                  <a:srgbClr val="0070C0"/>
                </a:solidFill>
              </a:rPr>
              <a:t>/</a:t>
            </a:r>
            <a:r>
              <a:rPr lang="ko-KR" altLang="en-US" b="1" dirty="0" smtClean="0">
                <a:solidFill>
                  <a:srgbClr val="0070C0"/>
                </a:solidFill>
              </a:rPr>
              <a:t>노드</a:t>
            </a:r>
            <a:r>
              <a:rPr lang="ko-KR" altLang="en-US" dirty="0" smtClean="0">
                <a:solidFill>
                  <a:srgbClr val="0070C0"/>
                </a:solidFill>
              </a:rPr>
              <a:t>가 정답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맥락이 주어졌을 때 중앙에 어떤 단어가 출현하는지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가중치 </a:t>
            </a:r>
            <a:r>
              <a:rPr lang="en-US" altLang="ko-KR" b="1" dirty="0" smtClean="0">
                <a:solidFill>
                  <a:srgbClr val="FF0000"/>
                </a:solidFill>
              </a:rPr>
              <a:t>W</a:t>
            </a:r>
            <a:r>
              <a:rPr lang="en-US" altLang="ko-KR" dirty="0" smtClean="0">
                <a:solidFill>
                  <a:srgbClr val="FF0000"/>
                </a:solidFill>
              </a:rPr>
              <a:t>, ‘</a:t>
            </a:r>
            <a:r>
              <a:rPr lang="ko-KR" altLang="en-US" b="1" dirty="0" smtClean="0">
                <a:solidFill>
                  <a:srgbClr val="FF0000"/>
                </a:solidFill>
              </a:rPr>
              <a:t>단어의 출현 패턴</a:t>
            </a:r>
            <a:r>
              <a:rPr lang="en-US" altLang="ko-KR" b="1" dirty="0" smtClean="0">
                <a:solidFill>
                  <a:srgbClr val="FF0000"/>
                </a:solidFill>
              </a:rPr>
              <a:t>’</a:t>
            </a:r>
            <a:r>
              <a:rPr lang="ko-KR" altLang="en-US" b="1" dirty="0" smtClean="0">
                <a:solidFill>
                  <a:srgbClr val="FF0000"/>
                </a:solidFill>
              </a:rPr>
              <a:t>을 파악한 벡터</a:t>
            </a:r>
            <a:r>
              <a:rPr lang="ko-KR" altLang="en-US" dirty="0" smtClean="0">
                <a:solidFill>
                  <a:srgbClr val="FF0000"/>
                </a:solidFill>
              </a:rPr>
              <a:t>가 학습된다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단어 출현 패턴</a:t>
            </a:r>
            <a:r>
              <a:rPr lang="en-US" altLang="ko-KR" dirty="0" smtClean="0">
                <a:solidFill>
                  <a:srgbClr val="FF0000"/>
                </a:solidFill>
              </a:rPr>
              <a:t>’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학습은 사용한 </a:t>
            </a:r>
            <a:r>
              <a:rPr lang="ko-KR" altLang="en-US" b="1" dirty="0" smtClean="0">
                <a:solidFill>
                  <a:srgbClr val="0070C0"/>
                </a:solidFill>
              </a:rPr>
              <a:t>말뭉치</a:t>
            </a:r>
            <a:r>
              <a:rPr lang="ko-KR" altLang="en-US" dirty="0" smtClean="0">
                <a:solidFill>
                  <a:srgbClr val="0070C0"/>
                </a:solidFill>
              </a:rPr>
              <a:t>로부터 배운다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즉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스포츠 기사만 사용하는 경우와 음악 관련 기사만 사용하는 경우 얻게 되는 분산 표현이 크게 다를 것이다</a:t>
            </a:r>
            <a:r>
              <a:rPr lang="en-US" altLang="ko-KR" dirty="0" smtClean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다중 클래스 분류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err="1" smtClean="0">
                <a:solidFill>
                  <a:srgbClr val="FF0000"/>
                </a:solidFill>
              </a:rPr>
              <a:t>소프트맥스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&amp; </a:t>
            </a:r>
            <a:r>
              <a:rPr lang="ko-KR" altLang="en-US" dirty="0" smtClean="0">
                <a:solidFill>
                  <a:srgbClr val="FF0000"/>
                </a:solidFill>
              </a:rPr>
              <a:t>크로스 엔트로피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4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.3.1 </a:t>
            </a:r>
            <a:r>
              <a:rPr lang="ko-KR" altLang="en-US" dirty="0" smtClean="0"/>
              <a:t>맥락과 타깃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신경망에 맥락을 입력했을 때 타깃이 출현할 확률이 높도록 학습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1. </a:t>
            </a:r>
            <a:r>
              <a:rPr lang="ko-KR" altLang="en-US" b="1" dirty="0" smtClean="0">
                <a:solidFill>
                  <a:srgbClr val="0070C0"/>
                </a:solidFill>
              </a:rPr>
              <a:t>전처리 </a:t>
            </a:r>
            <a:r>
              <a:rPr lang="en-US" altLang="ko-KR" b="1" dirty="0" smtClean="0">
                <a:solidFill>
                  <a:srgbClr val="0070C0"/>
                </a:solidFill>
              </a:rPr>
              <a:t>: </a:t>
            </a:r>
            <a:r>
              <a:rPr lang="ko-KR" altLang="en-US" b="1" dirty="0" smtClean="0">
                <a:solidFill>
                  <a:srgbClr val="0070C0"/>
                </a:solidFill>
              </a:rPr>
              <a:t>단어 </a:t>
            </a:r>
            <a:r>
              <a:rPr lang="en-US" altLang="ko-KR" b="1" dirty="0" smtClean="0">
                <a:solidFill>
                  <a:srgbClr val="0070C0"/>
                </a:solidFill>
              </a:rPr>
              <a:t>ID</a:t>
            </a:r>
            <a:r>
              <a:rPr lang="ko-KR" altLang="en-US" b="1" dirty="0" smtClean="0">
                <a:solidFill>
                  <a:srgbClr val="0070C0"/>
                </a:solidFill>
              </a:rPr>
              <a:t>로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495" y="2415745"/>
            <a:ext cx="6697010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3.3.1 </a:t>
            </a:r>
            <a:r>
              <a:rPr lang="ko-KR" altLang="en-US" dirty="0" smtClean="0"/>
              <a:t>맥락과 타깃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en-US" altLang="ko-KR" b="1" dirty="0">
                <a:solidFill>
                  <a:srgbClr val="0070C0"/>
                </a:solidFill>
              </a:rPr>
              <a:t>1. </a:t>
            </a:r>
            <a:r>
              <a:rPr lang="ko-KR" altLang="en-US" b="1" dirty="0">
                <a:solidFill>
                  <a:srgbClr val="0070C0"/>
                </a:solidFill>
              </a:rPr>
              <a:t>전처리 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b="1" dirty="0">
                <a:solidFill>
                  <a:srgbClr val="0070C0"/>
                </a:solidFill>
              </a:rPr>
              <a:t>단어 </a:t>
            </a:r>
            <a:r>
              <a:rPr lang="en-US" altLang="ko-KR" b="1" dirty="0">
                <a:solidFill>
                  <a:srgbClr val="0070C0"/>
                </a:solidFill>
              </a:rPr>
              <a:t>ID</a:t>
            </a:r>
            <a:r>
              <a:rPr lang="ko-KR" altLang="en-US" b="1" dirty="0">
                <a:solidFill>
                  <a:srgbClr val="0070C0"/>
                </a:solidFill>
              </a:rPr>
              <a:t>로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2. </a:t>
            </a:r>
            <a:r>
              <a:rPr lang="ko-KR" altLang="en-US" b="1" dirty="0" smtClean="0">
                <a:solidFill>
                  <a:srgbClr val="0070C0"/>
                </a:solidFill>
              </a:rPr>
              <a:t>맥락</a:t>
            </a:r>
            <a:r>
              <a:rPr lang="en-US" altLang="ko-KR" b="1" dirty="0" smtClean="0">
                <a:solidFill>
                  <a:srgbClr val="0070C0"/>
                </a:solidFill>
              </a:rPr>
              <a:t>/</a:t>
            </a:r>
            <a:r>
              <a:rPr lang="ko-KR" altLang="en-US" b="1" dirty="0" smtClean="0">
                <a:solidFill>
                  <a:srgbClr val="0070C0"/>
                </a:solidFill>
              </a:rPr>
              <a:t>타깃 </a:t>
            </a:r>
            <a:r>
              <a:rPr lang="en-US" altLang="ko-KR" b="1" dirty="0" smtClean="0">
                <a:solidFill>
                  <a:srgbClr val="0070C0"/>
                </a:solidFill>
              </a:rPr>
              <a:t>: </a:t>
            </a:r>
            <a:r>
              <a:rPr lang="ko-KR" altLang="en-US" b="1" dirty="0" smtClean="0">
                <a:solidFill>
                  <a:srgbClr val="0070C0"/>
                </a:solidFill>
              </a:rPr>
              <a:t>맥락</a:t>
            </a:r>
            <a:r>
              <a:rPr lang="en-US" altLang="ko-KR" b="1" dirty="0" smtClean="0">
                <a:solidFill>
                  <a:srgbClr val="0070C0"/>
                </a:solidFill>
              </a:rPr>
              <a:t>,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2</a:t>
            </a:r>
            <a:r>
              <a:rPr lang="ko-KR" altLang="en-US" b="1" dirty="0" smtClean="0">
                <a:solidFill>
                  <a:srgbClr val="0070C0"/>
                </a:solidFill>
              </a:rPr>
              <a:t>차원 배열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pic>
        <p:nvPicPr>
          <p:cNvPr id="16386" name="Picture 2" descr="https://velog.velcdn.com/post-images%2Fdscwinterstudy%2F68e1ffa0-4516-11ea-b5cd-e32424bee335%2Ffig-3-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008" y="3812"/>
            <a:ext cx="4452600" cy="247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97" y="2376471"/>
            <a:ext cx="9855219" cy="35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258" y="0"/>
            <a:ext cx="8822404" cy="3157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258" y="3157076"/>
            <a:ext cx="7506356" cy="36781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70813"/>
          <a:stretch/>
        </p:blipFill>
        <p:spPr>
          <a:xfrm>
            <a:off x="9527615" y="3157076"/>
            <a:ext cx="1316048" cy="36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7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 1</a:t>
            </a:r>
            <a:r>
              <a:rPr lang="en-US" altLang="ko-KR" sz="4000" b="1" dirty="0"/>
              <a:t>. &lt;</a:t>
            </a:r>
            <a:r>
              <a:rPr lang="ko-KR" altLang="en-US" sz="4000" b="1" dirty="0"/>
              <a:t>밑바닥부터 시작하는 </a:t>
            </a:r>
            <a:r>
              <a:rPr lang="ko-KR" altLang="en-US" sz="4000" b="1" dirty="0" err="1"/>
              <a:t>딥러닝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1&gt; </a:t>
            </a:r>
            <a:r>
              <a:rPr lang="ko-KR" altLang="en-US" sz="4000" b="1" dirty="0"/>
              <a:t>보완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7368" y="11019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2400" dirty="0" err="1"/>
              <a:t>MultiLayerNet</a:t>
            </a:r>
            <a:r>
              <a:rPr lang="en-US" altLang="ko-KR" sz="2400" dirty="0"/>
              <a:t> </a:t>
            </a:r>
            <a:r>
              <a:rPr lang="ko-KR" altLang="en-US" sz="2400" dirty="0"/>
              <a:t>정확도 출력</a:t>
            </a:r>
            <a:endParaRPr lang="en-US" altLang="ko-KR" sz="2400" dirty="0"/>
          </a:p>
          <a:p>
            <a:pPr marL="514350" indent="-514350">
              <a:buAutoNum type="arabicPeriod"/>
            </a:pPr>
            <a:r>
              <a:rPr lang="en-US" altLang="ko-KR" sz="2400" dirty="0" err="1"/>
              <a:t>MultiLayerNet</a:t>
            </a:r>
            <a:r>
              <a:rPr lang="en-US" altLang="ko-KR" sz="2400" dirty="0"/>
              <a:t> vs </a:t>
            </a:r>
            <a:r>
              <a:rPr lang="en-US" altLang="ko-KR" sz="2400" dirty="0" err="1" smtClean="0"/>
              <a:t>DeepConvNet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시간 </a:t>
            </a:r>
            <a:r>
              <a:rPr lang="ko-KR" altLang="en-US" sz="2400" dirty="0" smtClean="0"/>
              <a:t>비교 </a:t>
            </a:r>
            <a:r>
              <a:rPr lang="en-US" altLang="ko-KR" sz="2400" dirty="0" smtClean="0"/>
              <a:t>(8</a:t>
            </a:r>
            <a:r>
              <a:rPr lang="ko-KR" altLang="en-US" sz="2400" dirty="0" smtClean="0"/>
              <a:t>층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en-US" altLang="ko-KR" sz="2000" dirty="0" smtClean="0"/>
              <a:t>Adam / </a:t>
            </a:r>
            <a:r>
              <a:rPr lang="en-US" altLang="ko-KR" sz="2000" dirty="0" err="1" smtClean="0"/>
              <a:t>Relu</a:t>
            </a:r>
            <a:r>
              <a:rPr lang="en-US" altLang="ko-KR" sz="2000" dirty="0" smtClean="0"/>
              <a:t> / He initialization / dropout / </a:t>
            </a:r>
            <a:r>
              <a:rPr lang="en-US" altLang="ko-KR" sz="2000" dirty="0" err="1" smtClean="0"/>
              <a:t>lr</a:t>
            </a:r>
            <a:r>
              <a:rPr lang="en-US" altLang="ko-KR" sz="2000" dirty="0" smtClean="0"/>
              <a:t>=0.001 / epoch=20 / batch=100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887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3.3.2 </a:t>
            </a:r>
            <a:r>
              <a:rPr lang="ko-KR" altLang="en-US" dirty="0" err="1" smtClean="0"/>
              <a:t>원핫</a:t>
            </a:r>
            <a:r>
              <a:rPr lang="ko-KR" altLang="en-US" dirty="0" smtClean="0"/>
              <a:t> 표현으로 변환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contexts.shape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3</a:t>
            </a:r>
            <a:r>
              <a:rPr lang="ko-KR" altLang="en-US" dirty="0" smtClean="0">
                <a:solidFill>
                  <a:srgbClr val="0070C0"/>
                </a:solidFill>
              </a:rPr>
              <a:t>차원 </a:t>
            </a:r>
            <a:r>
              <a:rPr lang="en-US" altLang="ko-KR" dirty="0" smtClean="0">
                <a:solidFill>
                  <a:srgbClr val="0070C0"/>
                </a:solidFill>
              </a:rPr>
              <a:t>(6, 2, 7) </a:t>
            </a:r>
            <a:r>
              <a:rPr lang="ko-KR" altLang="en-US" dirty="0" smtClean="0">
                <a:solidFill>
                  <a:srgbClr val="0070C0"/>
                </a:solidFill>
              </a:rPr>
              <a:t>이 된다</a:t>
            </a:r>
            <a:r>
              <a:rPr lang="en-US" altLang="ko-KR" dirty="0" smtClean="0">
                <a:solidFill>
                  <a:srgbClr val="0070C0"/>
                </a:solidFill>
              </a:rPr>
              <a:t>. </a:t>
            </a:r>
          </a:p>
        </p:txBody>
      </p:sp>
      <p:pic>
        <p:nvPicPr>
          <p:cNvPr id="1026" name="Picture 2" descr="https://velog.velcdn.com/post-images%2Fdscwinterstudy%2Fda379680-4514-11ea-b5cd-e32424bee335%2Ffig-3-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51" y="1665385"/>
            <a:ext cx="8549698" cy="35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4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3.3.2 </a:t>
            </a:r>
            <a:r>
              <a:rPr lang="ko-KR" altLang="en-US" dirty="0" err="1" smtClean="0"/>
              <a:t>원핫</a:t>
            </a:r>
            <a:r>
              <a:rPr lang="ko-KR" altLang="en-US" dirty="0" smtClean="0"/>
              <a:t> 표현으로 변환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43414" cy="4351338"/>
          </a:xfrm>
        </p:spPr>
        <p:txBody>
          <a:bodyPr/>
          <a:lstStyle/>
          <a:p>
            <a:pPr lvl="1"/>
            <a:r>
              <a:rPr lang="en-US" altLang="ko-KR" dirty="0" err="1" smtClean="0">
                <a:solidFill>
                  <a:srgbClr val="0070C0"/>
                </a:solidFill>
              </a:rPr>
              <a:t>contexts.shape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3</a:t>
            </a:r>
            <a:r>
              <a:rPr lang="ko-KR" altLang="en-US" dirty="0" smtClean="0">
                <a:solidFill>
                  <a:srgbClr val="0070C0"/>
                </a:solidFill>
              </a:rPr>
              <a:t>차원 </a:t>
            </a:r>
            <a:r>
              <a:rPr lang="en-US" altLang="ko-KR" dirty="0" smtClean="0">
                <a:solidFill>
                  <a:srgbClr val="0070C0"/>
                </a:solidFill>
              </a:rPr>
              <a:t>(6, 2, 7) </a:t>
            </a:r>
            <a:r>
              <a:rPr lang="ko-KR" altLang="en-US" dirty="0" smtClean="0">
                <a:solidFill>
                  <a:srgbClr val="0070C0"/>
                </a:solidFill>
              </a:rPr>
              <a:t>이 된다</a:t>
            </a:r>
            <a:r>
              <a:rPr lang="en-US" altLang="ko-KR" dirty="0" smtClean="0">
                <a:solidFill>
                  <a:srgbClr val="0070C0"/>
                </a:solidFill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1394753"/>
            <a:ext cx="7544853" cy="53061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941" y="1394753"/>
            <a:ext cx="4544059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3.4 CBOW </a:t>
            </a:r>
            <a:r>
              <a:rPr lang="ko-KR" altLang="en-US" dirty="0" smtClean="0"/>
              <a:t>모델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15" y="930553"/>
            <a:ext cx="809738" cy="57805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6" y="930553"/>
            <a:ext cx="4478832" cy="5780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167" y="930553"/>
            <a:ext cx="5249877" cy="49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3.4.1 </a:t>
            </a:r>
            <a:r>
              <a:rPr lang="ko-KR" altLang="en-US" dirty="0" smtClean="0"/>
              <a:t>학습 코드 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14" y="833896"/>
            <a:ext cx="4861973" cy="60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3.4.1 </a:t>
            </a:r>
            <a:r>
              <a:rPr lang="ko-KR" altLang="en-US" dirty="0" smtClean="0"/>
              <a:t>학습 코드 구현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23" y="980343"/>
            <a:ext cx="4458322" cy="33246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034"/>
          <a:stretch/>
        </p:blipFill>
        <p:spPr>
          <a:xfrm>
            <a:off x="963423" y="4414472"/>
            <a:ext cx="4148244" cy="2438740"/>
          </a:xfrm>
          <a:prstGeom prst="rect">
            <a:avLst/>
          </a:prstGeom>
        </p:spPr>
      </p:pic>
      <p:pic>
        <p:nvPicPr>
          <p:cNvPr id="6146" name="Picture 2" descr="https://velog.velcdn.com/post-images%2Fdscwinterstudy%2F57e93d60-4513-11ea-a2f9-c75beac3afc3%2Ffig-3-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01" y="1473285"/>
            <a:ext cx="4949156" cy="391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111665" y="4414472"/>
            <a:ext cx="310080" cy="2438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7516" y="4120366"/>
            <a:ext cx="385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905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3.4.1 </a:t>
            </a:r>
            <a:r>
              <a:rPr lang="ko-KR" altLang="en-US" dirty="0" smtClean="0"/>
              <a:t>학습 코드 구현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283521"/>
            <a:ext cx="6601746" cy="24387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06861" y="2768304"/>
            <a:ext cx="4163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sz="1400" b="1" dirty="0" smtClean="0">
                <a:solidFill>
                  <a:srgbClr val="FFC000"/>
                </a:solidFill>
              </a:rPr>
              <a:t>‘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단어의 의미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＇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를 잘 파악한 벡터 표현</a:t>
            </a:r>
            <a:endParaRPr lang="en-US" altLang="ko-KR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4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blog.kakaocdn.net/dn/8t6hj/btqXY0bi6yH/autM4CJwOaNfhQOyPa3K5k/i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50" y="16755"/>
            <a:ext cx="4677502" cy="68412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24" y="3269673"/>
            <a:ext cx="2487613" cy="35883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50835" y="2364509"/>
            <a:ext cx="2087419" cy="4987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650835" y="4839855"/>
            <a:ext cx="2780147" cy="5818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650834" y="6262257"/>
            <a:ext cx="1782621" cy="1385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09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CHAPTER 4. word2vec </a:t>
            </a:r>
            <a:r>
              <a:rPr lang="ko-KR" altLang="en-US" dirty="0" smtClean="0"/>
              <a:t>속도 개선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>
                <a:solidFill>
                  <a:srgbClr val="0070C0"/>
                </a:solidFill>
              </a:rPr>
              <a:t>어휘 수 많아지면 </a:t>
            </a:r>
            <a:r>
              <a:rPr lang="ko-KR" altLang="en-US" sz="2800" dirty="0" smtClean="0"/>
              <a:t>속도 너무 오래 걸림</a:t>
            </a:r>
            <a:endParaRPr lang="en-US" altLang="ko-KR" sz="2800" dirty="0" smtClean="0"/>
          </a:p>
          <a:p>
            <a:pPr lvl="1"/>
            <a:r>
              <a:rPr lang="en-US" altLang="ko-KR" sz="2800" dirty="0" smtClean="0"/>
              <a:t>1.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Embedding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계층 도입</a:t>
            </a:r>
            <a:endParaRPr lang="en-US" altLang="ko-KR" sz="2800" b="1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2800" dirty="0" smtClean="0"/>
              <a:t>2.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네거티브 샘플링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손실 함수 도입</a:t>
            </a:r>
            <a:endParaRPr lang="en-US" altLang="ko-KR" sz="2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6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4.1.2 Embedding </a:t>
            </a:r>
            <a:r>
              <a:rPr lang="ko-KR" altLang="en-US" dirty="0"/>
              <a:t>계층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6" y="972447"/>
            <a:ext cx="6906589" cy="57443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42442" y="5902036"/>
            <a:ext cx="6034067" cy="3417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69640" y="5563482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C000"/>
                </a:solidFill>
              </a:rPr>
              <a:t>중복 문제</a:t>
            </a:r>
            <a:r>
              <a:rPr lang="en-US" altLang="ko-KR" sz="1600" b="1" dirty="0">
                <a:solidFill>
                  <a:srgbClr val="FFC000"/>
                </a:solidFill>
              </a:rPr>
              <a:t>!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4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152" y="0"/>
            <a:ext cx="3016782" cy="36426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52" y="3738053"/>
            <a:ext cx="4643253" cy="30618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4" y="0"/>
            <a:ext cx="6016093" cy="48846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r="1145"/>
          <a:stretch/>
        </p:blipFill>
        <p:spPr>
          <a:xfrm>
            <a:off x="634963" y="4884626"/>
            <a:ext cx="6016093" cy="19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4000" dirty="0" err="1"/>
              <a:t>MultiLayerNet</a:t>
            </a:r>
            <a:r>
              <a:rPr lang="en-US" altLang="ko-KR" sz="4000" dirty="0"/>
              <a:t> </a:t>
            </a:r>
            <a:r>
              <a:rPr lang="ko-KR" altLang="en-US" sz="4000" dirty="0"/>
              <a:t>정확도 출력</a:t>
            </a:r>
            <a:endParaRPr lang="en-US" altLang="ko-KR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3"/>
            <a:ext cx="7855717" cy="37728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520" y="1325563"/>
            <a:ext cx="4153480" cy="3429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520" y="5117314"/>
            <a:ext cx="4153480" cy="5688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37166" y="4670414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038520" y="5526814"/>
            <a:ext cx="1266506" cy="1593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47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4.2.6 </a:t>
            </a:r>
            <a:r>
              <a:rPr lang="ko-KR" altLang="en-US" dirty="0" smtClean="0"/>
              <a:t>네거티브 샘플링의 샘플링 기법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190900" y="959285"/>
                <a:ext cx="10515600" cy="4351338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무</m:t>
                    </m:r>
                  </m:oMath>
                </a14:m>
                <a:r>
                  <a:rPr lang="ko-KR" altLang="en-US" dirty="0" smtClean="0">
                    <a:solidFill>
                      <a:srgbClr val="0070C0"/>
                    </a:solidFill>
                  </a:rPr>
                  <a:t>작위말고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&lt;- </a:t>
                </a:r>
                <a:r>
                  <a:rPr lang="en-US" altLang="ko-KR" i="1" dirty="0" err="1" smtClean="0">
                    <a:solidFill>
                      <a:srgbClr val="0070C0"/>
                    </a:solidFill>
                  </a:rPr>
                  <a:t>np.random.choice</a:t>
                </a:r>
                <a:r>
                  <a:rPr lang="en-US" altLang="ko-KR" i="1" dirty="0">
                    <a:solidFill>
                      <a:srgbClr val="0070C0"/>
                    </a:solidFill>
                  </a:rPr>
                  <a:t>()</a:t>
                </a:r>
                <a:endParaRPr lang="en-US" altLang="ko-KR" i="1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ko-KR" altLang="en-US" dirty="0" smtClean="0">
                    <a:solidFill>
                      <a:srgbClr val="0070C0"/>
                    </a:solidFill>
                  </a:rPr>
                  <a:t>통계 데이터 기초로 샘플링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– </a:t>
                </a:r>
                <a:r>
                  <a:rPr lang="ko-KR" altLang="en-US" b="1" dirty="0" smtClean="0">
                    <a:solidFill>
                      <a:srgbClr val="0070C0"/>
                    </a:solidFill>
                  </a:rPr>
                  <a:t>빈도 기준 </a:t>
                </a:r>
                <a:r>
                  <a:rPr lang="ko-KR" altLang="en-US" b="1" dirty="0" err="1" smtClean="0">
                    <a:solidFill>
                      <a:srgbClr val="0070C0"/>
                    </a:solidFill>
                  </a:rPr>
                  <a:t>확률분포로</a:t>
                </a:r>
                <a:r>
                  <a:rPr lang="ko-KR" altLang="en-US" b="1" dirty="0" smtClean="0">
                    <a:solidFill>
                      <a:srgbClr val="0070C0"/>
                    </a:solidFill>
                  </a:rPr>
                  <a:t> 나타냄</a:t>
                </a:r>
                <a:endParaRPr lang="en-US" altLang="ko-KR" b="1" dirty="0" smtClean="0">
                  <a:solidFill>
                    <a:srgbClr val="0070C0"/>
                  </a:solidFill>
                </a:endParaRPr>
              </a:p>
              <a:p>
                <a:pPr lvl="2"/>
                <a:r>
                  <a:rPr lang="ko-KR" altLang="en-US" b="1" dirty="0" smtClean="0">
                    <a:solidFill>
                      <a:srgbClr val="0070C0"/>
                    </a:solidFill>
                  </a:rPr>
                  <a:t>실전 문제에서는 희소한 단어 거의 출현하지 않음 </a:t>
                </a:r>
                <a:r>
                  <a:rPr lang="en-US" altLang="ko-KR" b="1" dirty="0" smtClean="0">
                    <a:solidFill>
                      <a:srgbClr val="0070C0"/>
                    </a:solidFill>
                  </a:rPr>
                  <a:t>-&gt; </a:t>
                </a:r>
                <a:r>
                  <a:rPr lang="ko-KR" altLang="en-US" b="1" dirty="0" smtClean="0">
                    <a:solidFill>
                      <a:srgbClr val="0070C0"/>
                    </a:solidFill>
                  </a:rPr>
                  <a:t>중요도 낮다</a:t>
                </a:r>
                <a:endParaRPr lang="en-US" altLang="ko-KR" b="1" dirty="0" smtClean="0">
                  <a:solidFill>
                    <a:srgbClr val="0070C0"/>
                  </a:solidFill>
                </a:endParaRPr>
              </a:p>
              <a:p>
                <a:pPr lvl="1"/>
                <a:endParaRPr lang="en-US" altLang="ko-KR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900" y="959285"/>
                <a:ext cx="10515600" cy="4351338"/>
              </a:xfrm>
              <a:blipFill>
                <a:blip r:embed="rId3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00" y="2584936"/>
            <a:ext cx="6604536" cy="341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36" y="3061803"/>
            <a:ext cx="5396564" cy="254224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96733" y="4652049"/>
            <a:ext cx="2967303" cy="22640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4.2.6 </a:t>
            </a:r>
            <a:r>
              <a:rPr lang="ko-KR" altLang="en-US" dirty="0" smtClean="0"/>
              <a:t>네거티브 샘플링의 샘플링 기법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190900" y="959285"/>
                <a:ext cx="10781900" cy="4351338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출</m:t>
                    </m:r>
                  </m:oMath>
                </a14:m>
                <a:r>
                  <a:rPr lang="ko-KR" altLang="en-US" dirty="0" smtClean="0">
                    <a:solidFill>
                      <a:srgbClr val="FF0000"/>
                    </a:solidFill>
                  </a:rPr>
                  <a:t>현 확률이 낮은 단어를 버리지 않도록 기존 </a:t>
                </a:r>
                <a:r>
                  <a:rPr lang="ko-KR" altLang="en-US" dirty="0" err="1" smtClean="0">
                    <a:solidFill>
                      <a:srgbClr val="FF0000"/>
                    </a:solidFill>
                  </a:rPr>
                  <a:t>확률분포에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0.75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를 곱한다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2"/>
                <a:r>
                  <a:rPr lang="ko-KR" altLang="en-US" dirty="0" smtClean="0">
                    <a:solidFill>
                      <a:srgbClr val="0070C0"/>
                    </a:solidFill>
                  </a:rPr>
                  <a:t>다른 값도 가능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lvl="2"/>
                <a:r>
                  <a:rPr lang="ko-KR" altLang="en-US" dirty="0" smtClean="0">
                    <a:solidFill>
                      <a:srgbClr val="0070C0"/>
                    </a:solidFill>
                  </a:rPr>
                  <a:t>분모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: ‘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수정 후 </a:t>
                </a:r>
                <a:r>
                  <a:rPr lang="ko-KR" altLang="en-US" dirty="0" err="1" smtClean="0">
                    <a:solidFill>
                      <a:srgbClr val="0070C0"/>
                    </a:solidFill>
                  </a:rPr>
                  <a:t>확률분포의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 총합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’ -&gt;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합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1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ko-KR" altLang="en-US" dirty="0">
                    <a:solidFill>
                      <a:srgbClr val="0070C0"/>
                    </a:solidFill>
                  </a:rPr>
                  <a:t>실제로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확률 조금 높아짐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ko-KR" altLang="en-US" dirty="0" err="1" smtClean="0">
                    <a:solidFill>
                      <a:srgbClr val="0070C0"/>
                    </a:solidFill>
                  </a:rPr>
                  <a:t>유니그램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Unigram :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하나의 단어를 대상으로 확률분포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  <a:p>
                <a:pPr lvl="1"/>
                <a:r>
                  <a:rPr lang="ko-KR" altLang="en-US" dirty="0" err="1" smtClean="0">
                    <a:solidFill>
                      <a:srgbClr val="0070C0"/>
                    </a:solidFill>
                  </a:rPr>
                  <a:t>바이그램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Bigram :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두 단어로 구성된 대상에 대한 확률분포</a:t>
                </a:r>
                <a:endParaRPr lang="en-US" altLang="ko-KR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900" y="959285"/>
                <a:ext cx="10781900" cy="4351338"/>
              </a:xfrm>
              <a:blipFill>
                <a:blip r:embed="rId3"/>
                <a:stretch>
                  <a:fillRect t="-1681" r="-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34" y="3787158"/>
            <a:ext cx="2748779" cy="1397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42" y="3661644"/>
            <a:ext cx="4083713" cy="16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8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111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4.2.7 </a:t>
            </a:r>
            <a:r>
              <a:rPr lang="ko-KR" altLang="en-US" sz="2800" dirty="0" smtClean="0"/>
              <a:t>네거티브 샘플링 구현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294"/>
            <a:ext cx="6438667" cy="32530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873"/>
          <a:stretch/>
        </p:blipFill>
        <p:spPr>
          <a:xfrm>
            <a:off x="0" y="3770338"/>
            <a:ext cx="6189299" cy="2957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62" y="3770338"/>
            <a:ext cx="458105" cy="29574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-1" r="277"/>
          <a:stretch/>
        </p:blipFill>
        <p:spPr>
          <a:xfrm>
            <a:off x="5318009" y="517294"/>
            <a:ext cx="6873991" cy="10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111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</a:rPr>
              <a:t>4.2.7 </a:t>
            </a:r>
            <a:r>
              <a:rPr lang="ko-KR" altLang="en-US" sz="2800" dirty="0" smtClean="0">
                <a:solidFill>
                  <a:srgbClr val="FFC000"/>
                </a:solidFill>
              </a:rPr>
              <a:t>네거티브 샘플링 구현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23" y="569626"/>
            <a:ext cx="7603755" cy="62883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89" y="1421338"/>
            <a:ext cx="3453489" cy="9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4.3.1 CBOW </a:t>
            </a:r>
            <a:r>
              <a:rPr lang="ko-KR" altLang="en-US" sz="2400" dirty="0"/>
              <a:t>모델 구현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-228825" y="629501"/>
            <a:ext cx="11590422" cy="4351338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 smtClean="0">
                <a:solidFill>
                  <a:srgbClr val="0070C0"/>
                </a:solidFill>
              </a:rPr>
              <a:t>Embedding </a:t>
            </a:r>
            <a:r>
              <a:rPr lang="ko-KR" altLang="en-US" sz="1800" dirty="0" smtClean="0">
                <a:solidFill>
                  <a:srgbClr val="0070C0"/>
                </a:solidFill>
              </a:rPr>
              <a:t>계층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1800" dirty="0" smtClean="0">
                <a:solidFill>
                  <a:srgbClr val="0070C0"/>
                </a:solidFill>
              </a:rPr>
              <a:t>Negative Sampling </a:t>
            </a:r>
            <a:r>
              <a:rPr lang="ko-KR" altLang="en-US" sz="1800" dirty="0" smtClean="0">
                <a:solidFill>
                  <a:srgbClr val="0070C0"/>
                </a:solidFill>
              </a:rPr>
              <a:t>계층 적용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31" y="0"/>
            <a:ext cx="4544059" cy="943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29" b="1"/>
          <a:stretch/>
        </p:blipFill>
        <p:spPr>
          <a:xfrm>
            <a:off x="4453731" y="943107"/>
            <a:ext cx="7738269" cy="59148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790" y="-1"/>
            <a:ext cx="3194210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4.3.2 CBOW </a:t>
            </a:r>
            <a:r>
              <a:rPr lang="ko-KR" altLang="en-US" sz="2400" dirty="0" smtClean="0"/>
              <a:t>모델 학습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코드</a:t>
            </a:r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8" y="609600"/>
            <a:ext cx="5536557" cy="6248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38" y="609600"/>
            <a:ext cx="5725043" cy="36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4.3.2 CBOW </a:t>
            </a:r>
            <a:r>
              <a:rPr lang="ko-KR" altLang="en-US" sz="2400" dirty="0" smtClean="0"/>
              <a:t>모델 학습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코드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92832"/>
            <a:ext cx="3860800" cy="32224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19" y="1892831"/>
            <a:ext cx="3918668" cy="3222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829" y="1898803"/>
            <a:ext cx="4151171" cy="32165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40829" y="4963886"/>
            <a:ext cx="2244758" cy="1514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733119" y="1523499"/>
            <a:ext cx="385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7847876" y="1523499"/>
            <a:ext cx="320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882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90" y="-348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4.3.3 CBOW </a:t>
            </a:r>
            <a:r>
              <a:rPr lang="ko-KR" altLang="en-US" sz="2400" dirty="0" smtClean="0"/>
              <a:t>모델 평가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55" y="1599944"/>
            <a:ext cx="5591955" cy="3658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33" y="623495"/>
            <a:ext cx="2705478" cy="5611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162911" y="1287737"/>
            <a:ext cx="198483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&gt;&gt;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인칭대명사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&gt;&gt; </a:t>
            </a:r>
            <a:r>
              <a:rPr lang="ko-KR" altLang="en-US" b="1" dirty="0" smtClean="0">
                <a:solidFill>
                  <a:srgbClr val="0070C0"/>
                </a:solidFill>
              </a:rPr>
              <a:t>기간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&gt;&gt; </a:t>
            </a:r>
            <a:r>
              <a:rPr lang="ko-KR" altLang="en-US" b="1" dirty="0" smtClean="0">
                <a:solidFill>
                  <a:srgbClr val="0070C0"/>
                </a:solidFill>
              </a:rPr>
              <a:t>자동차브랜드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CHAPTER 5. </a:t>
            </a:r>
            <a:r>
              <a:rPr lang="ko-KR" altLang="en-US" dirty="0" smtClean="0"/>
              <a:t>순환 신경망</a:t>
            </a:r>
            <a:r>
              <a:rPr lang="en-US" altLang="ko-KR" dirty="0" smtClean="0"/>
              <a:t>(RNN)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Feed Forward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단방향</a:t>
            </a:r>
            <a:r>
              <a:rPr lang="ko-KR" altLang="en-US" b="1" dirty="0" smtClean="0">
                <a:solidFill>
                  <a:srgbClr val="FF0000"/>
                </a:solidFill>
              </a:rPr>
              <a:t> 신경망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dirty="0" smtClean="0">
                <a:solidFill>
                  <a:srgbClr val="FF0000"/>
                </a:solidFill>
              </a:rPr>
              <a:t> 데이터 패턴을 충분히 학습할 수 없다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그래서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Recurrent Neural Network </a:t>
            </a:r>
            <a:r>
              <a:rPr lang="ko-KR" altLang="en-US" b="1" dirty="0" smtClean="0">
                <a:solidFill>
                  <a:srgbClr val="FF0000"/>
                </a:solidFill>
              </a:rPr>
              <a:t>순환 신경망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가 등장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5.1.3 CBOW </a:t>
            </a:r>
            <a:r>
              <a:rPr lang="ko-KR" altLang="en-US" dirty="0" smtClean="0"/>
              <a:t>모델을 언어 모델로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Markov Chain/Model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미래의 상태가 현재 상태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(contexts)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에만 의존해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결정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CBOW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한계 </a:t>
            </a:r>
            <a:r>
              <a:rPr lang="en-US" altLang="ko-KR" sz="2400" dirty="0" smtClean="0">
                <a:solidFill>
                  <a:srgbClr val="0070C0"/>
                </a:solidFill>
              </a:rPr>
              <a:t>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맥락 내 단어 순서가 무시 </a:t>
            </a:r>
            <a:r>
              <a:rPr lang="en-US" altLang="ko-KR" sz="2400" dirty="0" smtClean="0">
                <a:solidFill>
                  <a:srgbClr val="0070C0"/>
                </a:solidFill>
              </a:rPr>
              <a:t>&lt;-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bag-of-words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의미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2000" dirty="0" smtClean="0">
                <a:solidFill>
                  <a:srgbClr val="0070C0"/>
                </a:solidFill>
              </a:rPr>
              <a:t>분포를 이용함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2000" b="1" dirty="0" err="1" smtClean="0">
                <a:solidFill>
                  <a:srgbClr val="FF0000"/>
                </a:solidFill>
              </a:rPr>
              <a:t>은닉층에서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단어 벡터들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더해짐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평균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sz="2400" dirty="0" smtClean="0">
                <a:solidFill>
                  <a:srgbClr val="0070C0"/>
                </a:solidFill>
              </a:rPr>
              <a:t>그럼</a:t>
            </a:r>
            <a:r>
              <a:rPr lang="en-US" altLang="ko-KR" sz="2400" dirty="0" smtClean="0">
                <a:solidFill>
                  <a:srgbClr val="0070C0"/>
                </a:solidFill>
              </a:rPr>
              <a:t>,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은닉층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결과 값을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concatenate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하면 되지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! </a:t>
            </a: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</a:rPr>
              <a:t>RNN</a:t>
            </a:r>
            <a:r>
              <a:rPr lang="en-US" altLang="ko-KR" sz="1600" dirty="0" smtClean="0">
                <a:solidFill>
                  <a:srgbClr val="0070C0"/>
                </a:solidFill>
              </a:rPr>
              <a:t> -&gt;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맥락이 아무리 긴 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 데이터라도 대응</a:t>
            </a:r>
            <a:endParaRPr lang="en-US" altLang="ko-KR" sz="16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2. </a:t>
            </a:r>
            <a:r>
              <a:rPr lang="en-US" altLang="ko-KR" sz="4000" dirty="0" err="1"/>
              <a:t>MultiLayerNet</a:t>
            </a:r>
            <a:r>
              <a:rPr lang="en-US" altLang="ko-KR" sz="4000" dirty="0"/>
              <a:t> vs </a:t>
            </a:r>
            <a:r>
              <a:rPr lang="en-US" altLang="ko-KR" sz="4000" dirty="0" err="1"/>
              <a:t>DeepConvNet</a:t>
            </a:r>
            <a:endParaRPr lang="en-US" altLang="ko-KR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6" y="1325563"/>
            <a:ext cx="5442683" cy="36428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008" y="1325563"/>
            <a:ext cx="4134427" cy="36009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008" y="5250613"/>
            <a:ext cx="4134427" cy="5518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799127" y="4785588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6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>
            <a:spLocks noGrp="1"/>
          </p:cNvSpPr>
          <p:nvPr>
            <p:ph idx="1"/>
          </p:nvPr>
        </p:nvSpPr>
        <p:spPr>
          <a:xfrm>
            <a:off x="441156" y="1847347"/>
            <a:ext cx="11484545" cy="5275348"/>
          </a:xfrm>
        </p:spPr>
        <p:txBody>
          <a:bodyPr>
            <a:normAutofit/>
          </a:bodyPr>
          <a:lstStyle/>
          <a:p>
            <a:r>
              <a:rPr lang="en-US" altLang="ko-KR" sz="2400" b="1" dirty="0" err="1">
                <a:solidFill>
                  <a:srgbClr val="0070C0"/>
                </a:solidFill>
                <a:latin typeface="-apple-system"/>
              </a:rPr>
              <a:t>Wx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ko-KR" altLang="en-US" sz="2400" b="1" dirty="0">
                <a:solidFill>
                  <a:srgbClr val="212529"/>
                </a:solidFill>
                <a:latin typeface="-apple-system"/>
              </a:rPr>
              <a:t>입력 </a:t>
            </a:r>
            <a:r>
              <a:rPr lang="en-US" altLang="ko-KR" sz="2400" b="1" dirty="0">
                <a:solidFill>
                  <a:srgbClr val="212529"/>
                </a:solidFill>
                <a:latin typeface="-apple-system"/>
              </a:rPr>
              <a:t>x</a:t>
            </a:r>
            <a:r>
              <a:rPr lang="ko-KR" altLang="en-US" sz="2400" b="1" dirty="0">
                <a:solidFill>
                  <a:srgbClr val="212529"/>
                </a:solidFill>
                <a:latin typeface="-apple-system"/>
              </a:rPr>
              <a:t>를 출력 </a:t>
            </a:r>
            <a:r>
              <a:rPr lang="en-US" altLang="ko-KR" sz="2400" b="1" dirty="0">
                <a:solidFill>
                  <a:srgbClr val="212529"/>
                </a:solidFill>
                <a:latin typeface="-apple-system"/>
              </a:rPr>
              <a:t>h</a:t>
            </a:r>
            <a:r>
              <a:rPr lang="ko-KR" altLang="en-US" sz="2400" b="1" dirty="0">
                <a:solidFill>
                  <a:srgbClr val="212529"/>
                </a:solidFill>
                <a:latin typeface="-apple-system"/>
              </a:rPr>
              <a:t>로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변환하기 위한 </a:t>
            </a:r>
            <a:r>
              <a:rPr lang="ko-KR" altLang="en-US" sz="2400" dirty="0" smtClean="0">
                <a:solidFill>
                  <a:srgbClr val="212529"/>
                </a:solidFill>
                <a:latin typeface="-apple-system"/>
              </a:rPr>
              <a:t>가중치</a:t>
            </a:r>
            <a:endParaRPr lang="en-US" altLang="ko-KR" sz="2400" dirty="0" smtClean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2400" b="1" dirty="0" err="1" smtClean="0">
                <a:solidFill>
                  <a:srgbClr val="0070C0"/>
                </a:solidFill>
                <a:latin typeface="-apple-system"/>
              </a:rPr>
              <a:t>Wh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: 1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개의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RNN</a:t>
            </a:r>
            <a:r>
              <a:rPr lang="ko-KR" altLang="en-US" sz="2400" b="1" dirty="0">
                <a:solidFill>
                  <a:srgbClr val="212529"/>
                </a:solidFill>
                <a:latin typeface="-apple-system"/>
              </a:rPr>
              <a:t>출력을 다음 시각의 출력으로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변환하기 위한 </a:t>
            </a:r>
            <a:r>
              <a:rPr lang="ko-KR" altLang="en-US" sz="2400" dirty="0" smtClean="0">
                <a:solidFill>
                  <a:srgbClr val="212529"/>
                </a:solidFill>
                <a:latin typeface="-apple-system"/>
              </a:rPr>
              <a:t>가중치</a:t>
            </a:r>
            <a:endParaRPr lang="en-US" altLang="ko-KR" sz="2400" dirty="0" smtClean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-apple-system"/>
              </a:rPr>
              <a:t>b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ko-KR" altLang="en-US" sz="2400" dirty="0" smtClean="0">
                <a:solidFill>
                  <a:srgbClr val="212529"/>
                </a:solidFill>
                <a:latin typeface="-apple-system"/>
              </a:rPr>
              <a:t>편향</a:t>
            </a:r>
            <a:endParaRPr lang="en-US" altLang="ko-KR" sz="2400" dirty="0" smtClean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-apple-system"/>
              </a:rPr>
              <a:t>h(t-1</a:t>
            </a:r>
            <a:r>
              <a:rPr lang="en-US" altLang="ko-KR" sz="2400" b="1" dirty="0">
                <a:solidFill>
                  <a:srgbClr val="0070C0"/>
                </a:solidFill>
                <a:latin typeface="-apple-system"/>
              </a:rPr>
              <a:t>), </a:t>
            </a:r>
            <a:r>
              <a:rPr lang="en-US" altLang="ko-KR" sz="2400" b="1" dirty="0" err="1">
                <a:solidFill>
                  <a:srgbClr val="0070C0"/>
                </a:solidFill>
                <a:latin typeface="-apple-system"/>
              </a:rPr>
              <a:t>xt</a:t>
            </a:r>
            <a:r>
              <a:rPr lang="en-US" altLang="ko-KR" sz="2400" b="1" dirty="0">
                <a:solidFill>
                  <a:srgbClr val="0070C0"/>
                </a:solidFill>
                <a:latin typeface="-apple-system"/>
              </a:rPr>
              <a:t>: </a:t>
            </a:r>
            <a:r>
              <a:rPr lang="ko-KR" altLang="en-US" sz="2400" b="1" dirty="0" err="1" smtClean="0">
                <a:latin typeface="-apple-system"/>
              </a:rPr>
              <a:t>행벡터</a:t>
            </a:r>
            <a:endParaRPr lang="en-US" altLang="ko-KR" sz="2400" b="1" dirty="0" smtClean="0">
              <a:latin typeface="-apple-system"/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  <a:latin typeface="-apple-system"/>
              </a:rPr>
              <a:t>RNN</a:t>
            </a:r>
            <a:r>
              <a:rPr lang="ko-KR" altLang="en-US" sz="2400" b="1" dirty="0">
                <a:solidFill>
                  <a:srgbClr val="FF0000"/>
                </a:solidFill>
                <a:latin typeface="-apple-system"/>
              </a:rPr>
              <a:t>의 출력 </a:t>
            </a:r>
            <a:r>
              <a:rPr lang="en-US" altLang="ko-KR" sz="2400" b="1" dirty="0" err="1">
                <a:solidFill>
                  <a:srgbClr val="FF0000"/>
                </a:solidFill>
                <a:latin typeface="-apple-system"/>
              </a:rPr>
              <a:t>ht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는 </a:t>
            </a:r>
            <a:r>
              <a:rPr lang="ko-KR" altLang="en-US" sz="2400" dirty="0" err="1">
                <a:solidFill>
                  <a:srgbClr val="212529"/>
                </a:solidFill>
                <a:latin typeface="-apple-system"/>
              </a:rPr>
              <a:t>은닉상태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2400" dirty="0">
                <a:solidFill>
                  <a:srgbClr val="0070C0"/>
                </a:solidFill>
                <a:latin typeface="-apple-system"/>
              </a:rPr>
              <a:t>hidden state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)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혹은 은닉 상태 벡터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sz="2400" dirty="0">
                <a:solidFill>
                  <a:srgbClr val="0070C0"/>
                </a:solidFill>
                <a:latin typeface="-apple-system"/>
              </a:rPr>
              <a:t>hidden state vector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라고 한다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RNN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은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h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라는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상태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를 가지고 있으며 위의 식의 형태로 갱신된다고 해석할 수 있다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.</a:t>
            </a:r>
            <a:br>
              <a:rPr lang="en-US" altLang="ko-KR" sz="24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RNN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계층을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상태를 가지는 계층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혹은 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메모리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기억력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가 있는 계층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'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이라고 한다</a:t>
            </a:r>
            <a:r>
              <a:rPr lang="en-US" altLang="ko-KR" sz="2400" dirty="0" smtClean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sz="2400" dirty="0" err="1" smtClean="0">
                <a:solidFill>
                  <a:srgbClr val="212529"/>
                </a:solidFill>
                <a:latin typeface="-apple-system"/>
              </a:rPr>
              <a:t>하이퍼볼릭탄젠트</a:t>
            </a:r>
            <a:endParaRPr lang="en-US" altLang="ko-KR" sz="2400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5.2.2 </a:t>
            </a:r>
            <a:r>
              <a:rPr lang="ko-KR" altLang="en-US" dirty="0" smtClean="0"/>
              <a:t>순환 구조 펼치기</a:t>
            </a:r>
            <a:endParaRPr lang="ko-KR" altLang="en-US" dirty="0"/>
          </a:p>
        </p:txBody>
      </p:sp>
      <p:pic>
        <p:nvPicPr>
          <p:cNvPr id="6146" name="Picture 2" descr="https://velog.velcdn.com/images/jw5150/post/e2a6381e-1f73-4e57-a6f3-5625b2e69b1b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87" y="178062"/>
            <a:ext cx="6253213" cy="147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7" y="1029022"/>
            <a:ext cx="5411708" cy="6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6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5.3.1 RNN </a:t>
            </a:r>
            <a:r>
              <a:rPr lang="ko-KR" altLang="en-US" dirty="0" smtClean="0"/>
              <a:t>계층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" y="1860998"/>
            <a:ext cx="4017429" cy="495768"/>
          </a:xfrm>
          <a:prstGeom prst="rect">
            <a:avLst/>
          </a:prstGeom>
        </p:spPr>
      </p:pic>
      <p:pic>
        <p:nvPicPr>
          <p:cNvPr id="2050" name="Picture 2" descr="https://velog.velcdn.com/post-images%2Fdscwinterstudy%2Facc9dea0-4a88-11ea-9066-a99cd677024e%2Ffig-5-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0251"/>
            <a:ext cx="6343719" cy="22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velog.velcdn.com/images/jw5150/post/daff0f8f-cd4c-48db-aeed-c6969b4621ea/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19" y="1331609"/>
            <a:ext cx="5848281" cy="41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0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89" y="5873"/>
            <a:ext cx="6529422" cy="6852128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-3565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5.3.1 RNN </a:t>
            </a:r>
            <a:r>
              <a:rPr lang="ko-KR" altLang="en-US" sz="2000" dirty="0" smtClean="0"/>
              <a:t>계층 구현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50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5.2.3 BPTT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2302692" cy="4351338"/>
          </a:xfrm>
        </p:spPr>
        <p:txBody>
          <a:bodyPr>
            <a:normAutofit/>
          </a:bodyPr>
          <a:lstStyle/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Backpropagation Through Time</a:t>
            </a:r>
          </a:p>
          <a:p>
            <a:pPr lvl="1"/>
            <a:r>
              <a:rPr lang="ko-KR" altLang="en-US" b="1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b="1" dirty="0" smtClean="0">
                <a:solidFill>
                  <a:srgbClr val="FF0000"/>
                </a:solidFill>
              </a:rPr>
              <a:t> 데이터가 길 때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= </a:t>
            </a:r>
            <a:r>
              <a:rPr lang="ko-KR" altLang="en-US" dirty="0" err="1" smtClean="0">
                <a:solidFill>
                  <a:srgbClr val="FF0000"/>
                </a:solidFill>
              </a:rPr>
              <a:t>역전파</a:t>
            </a:r>
            <a:r>
              <a:rPr lang="ko-KR" altLang="en-US" dirty="0" smtClean="0">
                <a:solidFill>
                  <a:srgbClr val="FF0000"/>
                </a:solidFill>
              </a:rPr>
              <a:t> 시 컴퓨팅 자원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메모리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 증가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&amp; </a:t>
            </a:r>
            <a:r>
              <a:rPr lang="ko-KR" altLang="en-US" dirty="0" smtClean="0">
                <a:solidFill>
                  <a:srgbClr val="FF0000"/>
                </a:solidFill>
              </a:rPr>
              <a:t>기울기 불안정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5.2.4 Truncated BPTT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큰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b="1" dirty="0" smtClean="0">
                <a:solidFill>
                  <a:srgbClr val="0070C0"/>
                </a:solidFill>
              </a:rPr>
              <a:t> 데이터에서 신경망 연결 끊음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b="1" dirty="0" err="1" smtClean="0">
                <a:solidFill>
                  <a:srgbClr val="FF0000"/>
                </a:solidFill>
              </a:rPr>
              <a:t>역전파</a:t>
            </a:r>
            <a:r>
              <a:rPr lang="ko-KR" altLang="en-US" b="1" dirty="0" smtClean="0">
                <a:solidFill>
                  <a:srgbClr val="FF0000"/>
                </a:solidFill>
              </a:rPr>
              <a:t> 연결만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작은 신경망 여러 개로 학습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독립적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순전파는</a:t>
            </a:r>
            <a:r>
              <a:rPr lang="ko-KR" altLang="en-US" dirty="0" smtClean="0">
                <a:solidFill>
                  <a:srgbClr val="FF0000"/>
                </a:solidFill>
              </a:rPr>
              <a:t> 계속 </a:t>
            </a:r>
            <a:r>
              <a:rPr lang="en-US" altLang="ko-KR" dirty="0" err="1" smtClean="0">
                <a:solidFill>
                  <a:srgbClr val="FF0000"/>
                </a:solidFill>
              </a:rPr>
              <a:t>seqeuntial</a:t>
            </a:r>
            <a:r>
              <a:rPr lang="ko-KR" altLang="en-US" dirty="0" smtClean="0">
                <a:solidFill>
                  <a:srgbClr val="FF0000"/>
                </a:solidFill>
              </a:rPr>
              <a:t>하게 연결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입력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7170" name="Picture 2" descr="https://velog.velcdn.com/images/jw5150/post/6f8e03e7-8a6d-494f-b201-9b80cc867aed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68" y="2233409"/>
            <a:ext cx="10044665" cy="46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358" y="1467636"/>
            <a:ext cx="5923642" cy="4409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17030" cy="37163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72590"/>
            <a:ext cx="5381518" cy="31854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78" y="3507698"/>
            <a:ext cx="1021052" cy="33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74" y="0"/>
            <a:ext cx="4268619" cy="68522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3058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5.4.2 Time </a:t>
            </a:r>
            <a:r>
              <a:rPr lang="ko-KR" altLang="en-US" sz="2000" dirty="0"/>
              <a:t>계층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28" y="0"/>
            <a:ext cx="4517036" cy="68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5.4.2 Time </a:t>
            </a:r>
            <a:r>
              <a:rPr lang="ko-KR" altLang="en-US" dirty="0">
                <a:solidFill>
                  <a:srgbClr val="FFC000"/>
                </a:solidFill>
              </a:rPr>
              <a:t>계층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1001592"/>
            <a:ext cx="6354062" cy="5220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888" y="1001592"/>
            <a:ext cx="5644696" cy="21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8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71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5.5.1 RNNLM </a:t>
            </a:r>
            <a:r>
              <a:rPr lang="ko-KR" altLang="en-US" sz="2800" dirty="0" smtClean="0"/>
              <a:t>구현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31" y="500064"/>
            <a:ext cx="5319862" cy="28146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27530"/>
          <a:stretch/>
        </p:blipFill>
        <p:spPr>
          <a:xfrm>
            <a:off x="299798" y="500064"/>
            <a:ext cx="6111007" cy="60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5.5.3 RNNLM</a:t>
            </a:r>
            <a:r>
              <a:rPr lang="ko-KR" altLang="en-US" sz="2800" dirty="0" smtClean="0"/>
              <a:t>의 학습 코드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66" y="508000"/>
            <a:ext cx="5635399" cy="635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08" y="508000"/>
            <a:ext cx="5078258" cy="635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15479"/>
          <a:stretch/>
        </p:blipFill>
        <p:spPr>
          <a:xfrm>
            <a:off x="743608" y="3197524"/>
            <a:ext cx="4857812" cy="8108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078" y="3894091"/>
            <a:ext cx="85737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8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/>
              <a:t>2. </a:t>
            </a:r>
            <a:r>
              <a:rPr lang="en-US" altLang="ko-KR" sz="4000" dirty="0" err="1" smtClean="0"/>
              <a:t>MultiLayerNet</a:t>
            </a:r>
            <a:r>
              <a:rPr lang="en-US" altLang="ko-KR" sz="4000" dirty="0" smtClean="0"/>
              <a:t> </a:t>
            </a:r>
            <a:r>
              <a:rPr lang="en-US" altLang="ko-KR" sz="4000" dirty="0"/>
              <a:t>vs </a:t>
            </a:r>
            <a:r>
              <a:rPr lang="en-US" altLang="ko-KR" sz="4000" dirty="0" err="1"/>
              <a:t>DeepConvNet</a:t>
            </a:r>
            <a:endParaRPr lang="en-US" altLang="ko-KR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73" y="3160011"/>
            <a:ext cx="4803258" cy="6411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02" y="3160011"/>
            <a:ext cx="4681305" cy="6411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38175" y="2439201"/>
            <a:ext cx="7357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MultiLayerNet</a:t>
            </a:r>
            <a:r>
              <a:rPr lang="en-US" altLang="ko-KR" b="1" dirty="0">
                <a:solidFill>
                  <a:srgbClr val="FF0000"/>
                </a:solidFill>
              </a:rPr>
              <a:t>                                                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DeepConvNet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5.5.3 RNNLM</a:t>
            </a:r>
            <a:r>
              <a:rPr lang="ko-KR" altLang="en-US" sz="2800" dirty="0" smtClean="0">
                <a:solidFill>
                  <a:srgbClr val="FF0000"/>
                </a:solidFill>
              </a:rPr>
              <a:t>의 학습 코드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66" y="638765"/>
            <a:ext cx="2668393" cy="6006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645" y="1598560"/>
            <a:ext cx="5410955" cy="408679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35665" y="6420152"/>
            <a:ext cx="2294467" cy="2249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5.5.4 RNNLM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Trainer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621" y="438697"/>
            <a:ext cx="4427913" cy="64193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066" y="1068757"/>
            <a:ext cx="3805534" cy="515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FFC000"/>
                </a:solidFill>
              </a:rPr>
              <a:t>5.5.4 RNNLM</a:t>
            </a:r>
            <a:r>
              <a:rPr lang="ko-KR" altLang="en-US" sz="2400" dirty="0" smtClean="0">
                <a:solidFill>
                  <a:srgbClr val="FFC000"/>
                </a:solidFill>
              </a:rPr>
              <a:t>의 </a:t>
            </a:r>
            <a:r>
              <a:rPr lang="en-US" altLang="ko-KR" sz="2400" dirty="0" smtClean="0">
                <a:solidFill>
                  <a:srgbClr val="FFC000"/>
                </a:solidFill>
              </a:rPr>
              <a:t>Trainer </a:t>
            </a:r>
            <a:r>
              <a:rPr lang="ko-KR" altLang="en-US" sz="2400" dirty="0" smtClean="0">
                <a:solidFill>
                  <a:srgbClr val="FFC000"/>
                </a:solidFill>
              </a:rPr>
              <a:t>클래스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714"/>
          <a:stretch/>
        </p:blipFill>
        <p:spPr>
          <a:xfrm>
            <a:off x="1960033" y="486344"/>
            <a:ext cx="8271934" cy="6206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67" y="2655655"/>
            <a:ext cx="2291333" cy="1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75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FFC000"/>
                </a:solidFill>
              </a:rPr>
              <a:t>5.5.4 RNNLM</a:t>
            </a:r>
            <a:r>
              <a:rPr lang="ko-KR" altLang="en-US" sz="2400" dirty="0" smtClean="0">
                <a:solidFill>
                  <a:srgbClr val="FFC000"/>
                </a:solidFill>
              </a:rPr>
              <a:t>의 </a:t>
            </a:r>
            <a:r>
              <a:rPr lang="en-US" altLang="ko-KR" sz="2400" dirty="0" smtClean="0">
                <a:solidFill>
                  <a:srgbClr val="FFC000"/>
                </a:solidFill>
              </a:rPr>
              <a:t>Trainer </a:t>
            </a:r>
            <a:r>
              <a:rPr lang="ko-KR" altLang="en-US" sz="2400" dirty="0" smtClean="0">
                <a:solidFill>
                  <a:srgbClr val="FFC000"/>
                </a:solidFill>
              </a:rPr>
              <a:t>클래스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353" t="1963"/>
          <a:stretch/>
        </p:blipFill>
        <p:spPr>
          <a:xfrm>
            <a:off x="0" y="1447798"/>
            <a:ext cx="6202965" cy="41317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63" y="1447798"/>
            <a:ext cx="5960748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8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CHAPTER 6. </a:t>
            </a:r>
            <a:r>
              <a:rPr lang="ko-KR" altLang="en-US" dirty="0" smtClean="0"/>
              <a:t>게이트가 추가된 </a:t>
            </a:r>
            <a:r>
              <a:rPr lang="en-US" altLang="ko-KR" dirty="0" smtClean="0"/>
              <a:t>RNN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장기 의존 관계 </a:t>
            </a:r>
            <a:r>
              <a:rPr lang="en-US" altLang="ko-KR" b="1" dirty="0">
                <a:solidFill>
                  <a:srgbClr val="FF0000"/>
                </a:solidFill>
              </a:rPr>
              <a:t>L</a:t>
            </a:r>
            <a:r>
              <a:rPr lang="en-US" altLang="ko-KR" b="1" dirty="0" smtClean="0">
                <a:solidFill>
                  <a:srgbClr val="FF0000"/>
                </a:solidFill>
              </a:rPr>
              <a:t>ong </a:t>
            </a:r>
            <a:r>
              <a:rPr lang="en-US" altLang="ko-KR" b="1" dirty="0">
                <a:solidFill>
                  <a:srgbClr val="FF0000"/>
                </a:solidFill>
              </a:rPr>
              <a:t>T</a:t>
            </a:r>
            <a:r>
              <a:rPr lang="en-US" altLang="ko-KR" b="1" dirty="0" smtClean="0">
                <a:solidFill>
                  <a:srgbClr val="FF0000"/>
                </a:solidFill>
              </a:rPr>
              <a:t>erm Dependency : </a:t>
            </a:r>
            <a:r>
              <a:rPr lang="ko-KR" altLang="en-US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dirty="0" smtClean="0">
                <a:solidFill>
                  <a:srgbClr val="FF0000"/>
                </a:solidFill>
              </a:rPr>
              <a:t> 데이터에서 멀리 떨어진 것 잘 학습 안됨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LSTM, GRU : gate</a:t>
            </a:r>
            <a:r>
              <a:rPr lang="ko-KR" altLang="en-US" b="1" dirty="0" smtClean="0">
                <a:solidFill>
                  <a:srgbClr val="FF0000"/>
                </a:solidFill>
              </a:rPr>
              <a:t>가 추가된 </a:t>
            </a:r>
            <a:r>
              <a:rPr lang="en-US" altLang="ko-KR" b="1" dirty="0" smtClean="0">
                <a:solidFill>
                  <a:srgbClr val="FF0000"/>
                </a:solidFill>
              </a:rPr>
              <a:t>RNN</a:t>
            </a:r>
          </a:p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6.1.3 </a:t>
            </a:r>
            <a:r>
              <a:rPr lang="ko-KR" altLang="en-US" dirty="0" smtClean="0"/>
              <a:t>기울기 소실과 기울기 폭발의 원인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T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번 반복해서 곱해서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지수적인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변화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err="1" smtClean="0">
                <a:solidFill>
                  <a:srgbClr val="FF0000"/>
                </a:solidFill>
              </a:rPr>
              <a:t>Wh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&gt; 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, exploding gradients </a:t>
            </a:r>
            <a:r>
              <a:rPr lang="en-US" altLang="ko-KR" sz="2400" dirty="0" smtClean="0">
                <a:solidFill>
                  <a:srgbClr val="0070C0"/>
                </a:solidFill>
              </a:rPr>
              <a:t>-&gt; 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오버플로</a:t>
            </a:r>
            <a:r>
              <a:rPr lang="en-US" altLang="ko-KR" sz="2400" dirty="0" smtClean="0">
                <a:solidFill>
                  <a:srgbClr val="0070C0"/>
                </a:solidFill>
              </a:rPr>
              <a:t>,</a:t>
            </a:r>
            <a:r>
              <a:rPr lang="ko-KR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ko-KR" sz="2400" dirty="0" err="1" smtClean="0">
                <a:solidFill>
                  <a:srgbClr val="0070C0"/>
                </a:solidFill>
              </a:rPr>
              <a:t>NaN</a:t>
            </a:r>
            <a:r>
              <a:rPr lang="en-US" altLang="ko-KR" sz="2400" dirty="0" smtClean="0">
                <a:solidFill>
                  <a:srgbClr val="0070C0"/>
                </a:solidFill>
              </a:rPr>
              <a:t> </a:t>
            </a:r>
            <a:r>
              <a:rPr lang="ko-KR" altLang="en-US" sz="2400" dirty="0" smtClean="0">
                <a:solidFill>
                  <a:srgbClr val="0070C0"/>
                </a:solidFill>
              </a:rPr>
              <a:t>값 발생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r>
              <a:rPr lang="en-US" altLang="ko-KR" sz="2400" b="1" dirty="0" err="1">
                <a:solidFill>
                  <a:srgbClr val="FF0000"/>
                </a:solidFill>
              </a:rPr>
              <a:t>Wh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&lt; 1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, vanishing gradients </a:t>
            </a:r>
            <a:r>
              <a:rPr lang="en-US" altLang="ko-KR" sz="2400" dirty="0" smtClean="0">
                <a:solidFill>
                  <a:srgbClr val="0070C0"/>
                </a:solidFill>
              </a:rPr>
              <a:t>-&gt; </a:t>
            </a:r>
            <a:r>
              <a:rPr lang="ko-KR" altLang="en-US" sz="2400" dirty="0" smtClean="0">
                <a:solidFill>
                  <a:srgbClr val="0070C0"/>
                </a:solidFill>
              </a:rPr>
              <a:t>매개변수 갱신</a:t>
            </a:r>
            <a:r>
              <a:rPr lang="en-US" altLang="ko-KR" sz="2400" dirty="0" smtClean="0">
                <a:solidFill>
                  <a:srgbClr val="0070C0"/>
                </a:solidFill>
              </a:rPr>
              <a:t>x, </a:t>
            </a:r>
            <a:r>
              <a:rPr lang="ko-KR" altLang="en-US" sz="2400" dirty="0" smtClean="0">
                <a:solidFill>
                  <a:srgbClr val="0070C0"/>
                </a:solidFill>
              </a:rPr>
              <a:t>장기</a:t>
            </a:r>
            <a:r>
              <a:rPr lang="en-US" altLang="ko-KR" sz="2400" dirty="0" smtClean="0">
                <a:solidFill>
                  <a:srgbClr val="0070C0"/>
                </a:solidFill>
              </a:rPr>
              <a:t> </a:t>
            </a:r>
            <a:r>
              <a:rPr lang="ko-KR" altLang="en-US" sz="2400" dirty="0" smtClean="0">
                <a:solidFill>
                  <a:srgbClr val="0070C0"/>
                </a:solidFill>
              </a:rPr>
              <a:t>의존 관계 학습 </a:t>
            </a:r>
            <a:r>
              <a:rPr lang="en-US" altLang="ko-KR" sz="2400" dirty="0" smtClean="0">
                <a:solidFill>
                  <a:srgbClr val="0070C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121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6.1.4 </a:t>
            </a:r>
            <a:r>
              <a:rPr lang="ko-KR" altLang="en-US" dirty="0" smtClean="0"/>
              <a:t>기울기 폭발 대책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Gradient Clipping</a:t>
            </a:r>
          </a:p>
          <a:p>
            <a:pPr lvl="1"/>
            <a:r>
              <a:rPr lang="en-US" altLang="ko-KR" sz="2000" b="1" dirty="0" smtClean="0">
                <a:solidFill>
                  <a:srgbClr val="0070C0"/>
                </a:solidFill>
              </a:rPr>
              <a:t>l2 norm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이용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+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기울기 하나의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스칼라 값으로</a:t>
            </a:r>
            <a:r>
              <a:rPr lang="en-US" altLang="ko-KR" sz="2000" b="1" dirty="0">
                <a:solidFill>
                  <a:srgbClr val="0070C0"/>
                </a:solidFill>
              </a:rPr>
              <a:t>)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 처리</a:t>
            </a:r>
            <a:endParaRPr lang="en-US" altLang="ko-KR" sz="1600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49" y="2174586"/>
            <a:ext cx="4677428" cy="41344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62544" y="4424217"/>
            <a:ext cx="1209965" cy="2863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5860" y="5236039"/>
            <a:ext cx="4111071" cy="5141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7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6.2.2 LSTM </a:t>
            </a:r>
            <a:r>
              <a:rPr lang="ko-KR" altLang="en-US" dirty="0" smtClean="0"/>
              <a:t>계층 조립하기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0" y="959285"/>
            <a:ext cx="10515600" cy="4351338"/>
          </a:xfrm>
        </p:spPr>
        <p:txBody>
          <a:bodyPr/>
          <a:lstStyle/>
          <a:p>
            <a:pPr lvl="1"/>
            <a:r>
              <a:rPr lang="en-US" altLang="ko-KR" b="1" dirty="0" err="1" smtClean="0">
                <a:solidFill>
                  <a:srgbClr val="0070C0"/>
                </a:solidFill>
              </a:rPr>
              <a:t>c_t</a:t>
            </a:r>
            <a:r>
              <a:rPr lang="en-US" altLang="ko-KR" dirty="0" smtClean="0">
                <a:solidFill>
                  <a:srgbClr val="FF0000"/>
                </a:solidFill>
              </a:rPr>
              <a:t> : </a:t>
            </a:r>
            <a:r>
              <a:rPr lang="ko-KR" altLang="en-US" dirty="0" smtClean="0">
                <a:solidFill>
                  <a:srgbClr val="FF0000"/>
                </a:solidFill>
              </a:rPr>
              <a:t>과거로부터 시각 </a:t>
            </a:r>
            <a:r>
              <a:rPr lang="en-US" altLang="ko-KR" dirty="0" smtClean="0">
                <a:solidFill>
                  <a:srgbClr val="FF0000"/>
                </a:solidFill>
              </a:rPr>
              <a:t>t</a:t>
            </a:r>
            <a:r>
              <a:rPr lang="ko-KR" altLang="en-US" dirty="0" smtClean="0">
                <a:solidFill>
                  <a:srgbClr val="FF0000"/>
                </a:solidFill>
              </a:rPr>
              <a:t>까지 모든 정보 저장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이 기억을 바탕으로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tanh</a:t>
            </a:r>
            <a:r>
              <a:rPr lang="ko-KR" altLang="en-US" b="1" dirty="0" smtClean="0">
                <a:solidFill>
                  <a:srgbClr val="FF0000"/>
                </a:solidFill>
              </a:rPr>
              <a:t>후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은닉 상태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h_t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출력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다음 </a:t>
            </a:r>
            <a:r>
              <a:rPr lang="en-US" altLang="ko-KR" dirty="0" smtClean="0">
                <a:solidFill>
                  <a:srgbClr val="FF0000"/>
                </a:solidFill>
              </a:rPr>
              <a:t>t</a:t>
            </a:r>
            <a:r>
              <a:rPr lang="ko-KR" altLang="en-US" dirty="0" smtClean="0">
                <a:solidFill>
                  <a:srgbClr val="FF0000"/>
                </a:solidFill>
              </a:rPr>
              <a:t>의 </a:t>
            </a:r>
            <a:r>
              <a:rPr lang="en-US" altLang="ko-KR" dirty="0" err="1" smtClean="0">
                <a:solidFill>
                  <a:srgbClr val="FF0000"/>
                </a:solidFill>
              </a:rPr>
              <a:t>lstm</a:t>
            </a:r>
            <a:r>
              <a:rPr lang="ko-KR" altLang="en-US" dirty="0" smtClean="0">
                <a:solidFill>
                  <a:srgbClr val="FF0000"/>
                </a:solidFill>
              </a:rPr>
              <a:t>에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(c_t-1, h_t-1,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x_t</a:t>
            </a:r>
            <a:r>
              <a:rPr lang="en-US" altLang="ko-KR" b="1" dirty="0" smtClean="0">
                <a:solidFill>
                  <a:srgbClr val="0070C0"/>
                </a:solidFill>
              </a:rPr>
              <a:t>) </a:t>
            </a:r>
            <a:r>
              <a:rPr lang="ko-KR" altLang="en-US" b="1" dirty="0" smtClean="0">
                <a:solidFill>
                  <a:srgbClr val="FF0000"/>
                </a:solidFill>
              </a:rPr>
              <a:t>입력 </a:t>
            </a:r>
            <a:r>
              <a:rPr lang="en-US" altLang="ko-KR" b="1" dirty="0" smtClean="0">
                <a:solidFill>
                  <a:srgbClr val="FF0000"/>
                </a:solidFill>
              </a:rPr>
              <a:t>-&gt;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c_t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계산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gate </a:t>
            </a:r>
            <a:r>
              <a:rPr lang="en-US" altLang="ko-KR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어느 정도 열지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열림 상태 조절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0.0 ~ 1.0 </a:t>
            </a:r>
            <a:r>
              <a:rPr lang="ko-KR" altLang="en-US" b="1" dirty="0" smtClean="0">
                <a:solidFill>
                  <a:srgbClr val="FF0000"/>
                </a:solidFill>
              </a:rPr>
              <a:t>실수 </a:t>
            </a:r>
            <a:r>
              <a:rPr lang="en-US" altLang="ko-KR" b="1" dirty="0" smtClean="0">
                <a:solidFill>
                  <a:srgbClr val="FF0000"/>
                </a:solidFill>
              </a:rPr>
              <a:t>-&gt; sigmoid</a:t>
            </a:r>
            <a:r>
              <a:rPr lang="ko-KR" altLang="en-US" b="1" dirty="0" smtClean="0">
                <a:solidFill>
                  <a:srgbClr val="FF0000"/>
                </a:solidFill>
              </a:rPr>
              <a:t>로 상태 구함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b="1" dirty="0" smtClean="0">
                <a:solidFill>
                  <a:srgbClr val="FF0000"/>
                </a:solidFill>
              </a:rPr>
              <a:t>가중치 매개변수가 제어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3"/>
            <a:r>
              <a:rPr lang="ko-KR" altLang="en-US" b="1" dirty="0" smtClean="0">
                <a:solidFill>
                  <a:srgbClr val="FF0000"/>
                </a:solidFill>
              </a:rPr>
              <a:t>즉</a:t>
            </a:r>
            <a:r>
              <a:rPr lang="en-US" altLang="ko-KR" b="1" dirty="0" smtClean="0">
                <a:solidFill>
                  <a:srgbClr val="FF0000"/>
                </a:solidFill>
              </a:rPr>
              <a:t>, gate </a:t>
            </a:r>
            <a:r>
              <a:rPr lang="ko-KR" altLang="en-US" b="1" dirty="0" smtClean="0">
                <a:solidFill>
                  <a:srgbClr val="FF0000"/>
                </a:solidFill>
              </a:rPr>
              <a:t>열까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말까는</a:t>
            </a:r>
            <a:r>
              <a:rPr lang="ko-KR" altLang="en-US" b="1" dirty="0" smtClean="0">
                <a:solidFill>
                  <a:srgbClr val="FF0000"/>
                </a:solidFill>
              </a:rPr>
              <a:t> 학습 데이터로부터 자동 갱신</a:t>
            </a:r>
            <a:r>
              <a:rPr lang="en-US" altLang="ko-KR" b="1" dirty="0" smtClean="0">
                <a:solidFill>
                  <a:srgbClr val="FF0000"/>
                </a:solidFill>
              </a:rPr>
              <a:t>/</a:t>
            </a:r>
            <a:r>
              <a:rPr lang="ko-KR" altLang="en-US" b="1" dirty="0" smtClean="0">
                <a:solidFill>
                  <a:srgbClr val="FF0000"/>
                </a:solidFill>
              </a:rPr>
              <a:t>학습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2050" name="Picture 2" descr="https://velog.velcdn.com/images%2Fdscwinterstudy%2Fpost%2F46398c57-b304-434b-aebb-2ca665da6a1a%2Ffig%206-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16" y="3417455"/>
            <a:ext cx="4733984" cy="34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velog.velcdn.com/images%2Fdscwinterstudy%2Fpost%2F253159b7-0240-41e7-a944-24090e7876bf%2Ffig%206-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62" y="4192598"/>
            <a:ext cx="5185293" cy="18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6.2.5 </a:t>
            </a:r>
            <a:r>
              <a:rPr lang="ko-KR" altLang="en-US" dirty="0" smtClean="0"/>
              <a:t>새로운 기억 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7" y="2818356"/>
            <a:ext cx="5508900" cy="3700338"/>
          </a:xfrm>
          <a:prstGeom prst="rect">
            <a:avLst/>
          </a:prstGeom>
        </p:spPr>
      </p:pic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52400" y="11116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이전 시각의 기억 셀 </a:t>
            </a:r>
            <a:r>
              <a:rPr lang="en-US" altLang="ko-KR" b="1" dirty="0" smtClean="0">
                <a:solidFill>
                  <a:srgbClr val="FF0000"/>
                </a:solidFill>
              </a:rPr>
              <a:t>c_t-1</a:t>
            </a:r>
            <a:r>
              <a:rPr lang="ko-KR" altLang="en-US" b="1" dirty="0" smtClean="0">
                <a:solidFill>
                  <a:srgbClr val="FF0000"/>
                </a:solidFill>
              </a:rPr>
              <a:t>에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더해짐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새로운 정보를 기억 셀에 </a:t>
            </a:r>
            <a:r>
              <a:rPr lang="ko-KR" altLang="en-US" b="1" dirty="0" smtClean="0">
                <a:solidFill>
                  <a:srgbClr val="FF0000"/>
                </a:solidFill>
              </a:rPr>
              <a:t>추가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err="1" smtClean="0">
                <a:solidFill>
                  <a:srgbClr val="FF0000"/>
                </a:solidFill>
              </a:rPr>
              <a:t>tanh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노드 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 err="1" smtClean="0">
                <a:solidFill>
                  <a:srgbClr val="FF0000"/>
                </a:solidFill>
              </a:rPr>
              <a:t>인코딩된</a:t>
            </a:r>
            <a:r>
              <a:rPr lang="ko-KR" altLang="en-US" b="1" dirty="0" smtClean="0">
                <a:solidFill>
                  <a:srgbClr val="FF0000"/>
                </a:solidFill>
              </a:rPr>
              <a:t> 정보의 강약을 조절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990" y="2818356"/>
            <a:ext cx="5328439" cy="36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1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6.2.7 LSTM</a:t>
            </a:r>
            <a:r>
              <a:rPr lang="ko-KR" altLang="en-US" dirty="0" smtClean="0"/>
              <a:t>의 기울기 흐름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52400" y="11116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b="1" u="sng" dirty="0" smtClean="0">
                <a:solidFill>
                  <a:srgbClr val="FF0000"/>
                </a:solidFill>
              </a:rPr>
              <a:t>매번 </a:t>
            </a:r>
            <a:r>
              <a:rPr lang="ko-KR" altLang="en-US" b="1" u="sng" dirty="0">
                <a:solidFill>
                  <a:srgbClr val="FF0000"/>
                </a:solidFill>
              </a:rPr>
              <a:t>새로운 게이트 값을 이용하므로 곱셈의 효과가 누적되지 않아 기울기 소실이 일어나지 않는다</a:t>
            </a:r>
            <a:r>
              <a:rPr lang="en-US" altLang="ko-KR" b="1" u="sng" dirty="0" smtClean="0">
                <a:solidFill>
                  <a:srgbClr val="FF0000"/>
                </a:solidFill>
              </a:rPr>
              <a:t>.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</p:txBody>
      </p:sp>
      <p:pic>
        <p:nvPicPr>
          <p:cNvPr id="1026" name="Picture 2" descr="https://media.geeksforgeeks.org/wp-content/uploads/20200521223049/backwardpass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492" y="2440376"/>
            <a:ext cx="5873016" cy="39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01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980" y="1006682"/>
            <a:ext cx="5400040" cy="58513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2. </a:t>
            </a:r>
            <a:r>
              <a:rPr lang="en-US" altLang="ko-KR" sz="4000" dirty="0" err="1"/>
              <a:t>MultiLayerNet</a:t>
            </a:r>
            <a:r>
              <a:rPr lang="en-US" altLang="ko-KR" sz="4000" dirty="0"/>
              <a:t> vs </a:t>
            </a:r>
            <a:r>
              <a:rPr lang="en-US" altLang="ko-KR" sz="4000" dirty="0" err="1"/>
              <a:t>DeepConvNet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25903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6.3 LSTM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0242" name="Picture 2" descr="https://velog.velcdn.com/images%2Fdscwinterstudy%2Fpost%2Ffb001226-41f6-4cb8-9af6-c6e56f720a57%2Ffig%206-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72" y="0"/>
            <a:ext cx="8465528" cy="68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velog.velcdn.com/images%2Fdscwinterstudy%2Fpost%2F445b4678-2f36-4e0e-883e-67485070f751%2Fe%206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1" y="2382981"/>
            <a:ext cx="3500387" cy="20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4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6.3 LSTM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8987"/>
            <a:ext cx="7162562" cy="3523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32008"/>
            <a:ext cx="5366198" cy="11443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579" y="4559137"/>
            <a:ext cx="1829983" cy="1217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62" y="171948"/>
            <a:ext cx="4988706" cy="6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6.3.1 Time LSTM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683"/>
            <a:ext cx="5835303" cy="53739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03" y="1129683"/>
            <a:ext cx="6356697" cy="41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</a:t>
            </a:r>
            <a:r>
              <a:rPr lang="ko-KR" altLang="en-US" dirty="0" smtClean="0"/>
              <a:t>４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을 사용한 언어 모델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23756"/>
          <a:stretch/>
        </p:blipFill>
        <p:spPr>
          <a:xfrm>
            <a:off x="777287" y="921534"/>
            <a:ext cx="5601482" cy="58541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58" y="921534"/>
            <a:ext cx="4426329" cy="53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736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6.</a:t>
            </a:r>
            <a:r>
              <a:rPr lang="ko-KR" altLang="en-US" sz="2800" dirty="0" smtClean="0"/>
              <a:t>４</a:t>
            </a:r>
            <a:r>
              <a:rPr lang="en-US" altLang="ko-KR" sz="2800" dirty="0" smtClean="0"/>
              <a:t>LSTM</a:t>
            </a:r>
            <a:r>
              <a:rPr lang="ko-KR" altLang="en-US" sz="2800" dirty="0" smtClean="0"/>
              <a:t>을 사용한 언어 모델</a:t>
            </a:r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106" y="547778"/>
            <a:ext cx="5929789" cy="63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736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6.</a:t>
            </a:r>
            <a:r>
              <a:rPr lang="ko-KR" altLang="en-US" sz="2800" dirty="0" smtClean="0">
                <a:solidFill>
                  <a:srgbClr val="FF0000"/>
                </a:solidFill>
              </a:rPr>
              <a:t>４</a:t>
            </a:r>
            <a:r>
              <a:rPr lang="en-US" altLang="ko-KR" sz="2800" dirty="0" smtClean="0">
                <a:solidFill>
                  <a:srgbClr val="FF0000"/>
                </a:solidFill>
              </a:rPr>
              <a:t>LSTM</a:t>
            </a:r>
            <a:r>
              <a:rPr lang="ko-KR" altLang="en-US" sz="2800" dirty="0" smtClean="0">
                <a:solidFill>
                  <a:srgbClr val="FF0000"/>
                </a:solidFill>
              </a:rPr>
              <a:t>을 사용한 언어 모델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342" y="737062"/>
            <a:ext cx="3319430" cy="27518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342" y="3757353"/>
            <a:ext cx="3323941" cy="2656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470" y="1571199"/>
            <a:ext cx="4000951" cy="30617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916" y="4815737"/>
            <a:ext cx="3820058" cy="219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07190" y="4984465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136.07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99933" y="3388021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6.5 RNNLM </a:t>
            </a:r>
            <a:r>
              <a:rPr lang="ko-KR" altLang="en-US" dirty="0" smtClean="0"/>
              <a:t>추가 개선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0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6.5.1 LSTM </a:t>
            </a:r>
            <a:r>
              <a:rPr lang="ko-KR" altLang="en-US" dirty="0" smtClean="0"/>
              <a:t>계층 </a:t>
            </a:r>
            <a:r>
              <a:rPr lang="ko-KR" altLang="en-US" dirty="0" err="1" smtClean="0"/>
              <a:t>다층화</a:t>
            </a:r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1941833" cy="4351338"/>
          </a:xfrm>
        </p:spPr>
        <p:txBody>
          <a:bodyPr/>
          <a:lstStyle/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GNMT –&gt; </a:t>
            </a:r>
            <a:r>
              <a:rPr lang="ko-KR" altLang="en-US" dirty="0" smtClean="0">
                <a:solidFill>
                  <a:srgbClr val="0070C0"/>
                </a:solidFill>
              </a:rPr>
              <a:t>문제 복잡하고 학습 데이터를 대량으로 준비할 수 있다면 </a:t>
            </a:r>
            <a:r>
              <a:rPr lang="en-US" altLang="ko-KR" b="1" dirty="0" smtClean="0">
                <a:solidFill>
                  <a:srgbClr val="0070C0"/>
                </a:solidFill>
              </a:rPr>
              <a:t>LSTM </a:t>
            </a:r>
            <a:r>
              <a:rPr lang="ko-KR" altLang="en-US" b="1" dirty="0" smtClean="0">
                <a:solidFill>
                  <a:srgbClr val="0070C0"/>
                </a:solidFill>
              </a:rPr>
              <a:t>계층을 깊게 쌓는 것</a:t>
            </a:r>
            <a:r>
              <a:rPr lang="ko-KR" altLang="en-US" dirty="0" smtClean="0">
                <a:solidFill>
                  <a:srgbClr val="0070C0"/>
                </a:solidFill>
              </a:rPr>
              <a:t>이 정확도를 향상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PTB </a:t>
            </a:r>
            <a:r>
              <a:rPr lang="ko-KR" altLang="en-US" b="1" dirty="0" smtClean="0">
                <a:solidFill>
                  <a:srgbClr val="0070C0"/>
                </a:solidFill>
              </a:rPr>
              <a:t>데이터 셋 </a:t>
            </a:r>
            <a:r>
              <a:rPr lang="en-US" altLang="ko-KR" b="1" dirty="0" smtClean="0">
                <a:solidFill>
                  <a:srgbClr val="0070C0"/>
                </a:solidFill>
              </a:rPr>
              <a:t>–&gt; 2~4</a:t>
            </a:r>
            <a:r>
              <a:rPr lang="ko-KR" altLang="en-US" b="1" dirty="0" smtClean="0">
                <a:solidFill>
                  <a:srgbClr val="0070C0"/>
                </a:solidFill>
              </a:rPr>
              <a:t>층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피드포워드</a:t>
            </a:r>
            <a:r>
              <a:rPr lang="ko-KR" altLang="en-US" dirty="0" smtClean="0">
                <a:solidFill>
                  <a:srgbClr val="0070C0"/>
                </a:solidFill>
              </a:rPr>
              <a:t> 신경망</a:t>
            </a:r>
            <a:r>
              <a:rPr lang="en-US" altLang="ko-KR" dirty="0" smtClean="0">
                <a:solidFill>
                  <a:srgbClr val="0070C0"/>
                </a:solidFill>
              </a:rPr>
              <a:t>, Affine/convolution </a:t>
            </a:r>
            <a:r>
              <a:rPr lang="ko-KR" altLang="en-US" dirty="0" smtClean="0">
                <a:solidFill>
                  <a:srgbClr val="0070C0"/>
                </a:solidFill>
              </a:rPr>
              <a:t>깊게 쌓으면 </a:t>
            </a:r>
            <a:r>
              <a:rPr lang="ko-KR" altLang="en-US" dirty="0" smtClean="0">
                <a:solidFill>
                  <a:srgbClr val="FF0000"/>
                </a:solidFill>
              </a:rPr>
              <a:t>표현력</a:t>
            </a:r>
            <a:r>
              <a:rPr lang="ko-KR" altLang="en-US" dirty="0" smtClean="0">
                <a:solidFill>
                  <a:srgbClr val="0070C0"/>
                </a:solidFill>
              </a:rPr>
              <a:t>이 좋아졌음 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0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6.5.2 </a:t>
            </a:r>
            <a:r>
              <a:rPr lang="ko-KR" altLang="en-US" dirty="0" err="1" smtClean="0"/>
              <a:t>드롭아웃에</a:t>
            </a:r>
            <a:r>
              <a:rPr lang="ko-KR" altLang="en-US" dirty="0" smtClean="0"/>
              <a:t> 의한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억제</a:t>
            </a:r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1941833" cy="4351338"/>
          </a:xfrm>
        </p:spPr>
        <p:txBody>
          <a:bodyPr/>
          <a:lstStyle/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다층화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-&gt;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표현력 풍부 </a:t>
            </a:r>
            <a:r>
              <a:rPr lang="en-US" altLang="ko-KR" dirty="0" smtClean="0">
                <a:solidFill>
                  <a:srgbClr val="FF0000"/>
                </a:solidFill>
              </a:rPr>
              <a:t>&amp;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과적합을</a:t>
            </a:r>
            <a:r>
              <a:rPr lang="ko-KR" altLang="en-US" b="1" dirty="0" smtClean="0">
                <a:solidFill>
                  <a:srgbClr val="FF0000"/>
                </a:solidFill>
              </a:rPr>
              <a:t> 일으킴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RNN</a:t>
            </a:r>
            <a:r>
              <a:rPr lang="ko-KR" altLang="en-US" dirty="0" smtClean="0">
                <a:solidFill>
                  <a:srgbClr val="0070C0"/>
                </a:solidFill>
              </a:rPr>
              <a:t>이 </a:t>
            </a:r>
            <a:r>
              <a:rPr lang="ko-KR" altLang="en-US" dirty="0" err="1" smtClean="0">
                <a:solidFill>
                  <a:srgbClr val="0070C0"/>
                </a:solidFill>
              </a:rPr>
              <a:t>피드포워드보다</a:t>
            </a:r>
            <a:r>
              <a:rPr lang="ko-KR" altLang="en-US" dirty="0" smtClean="0">
                <a:solidFill>
                  <a:srgbClr val="0070C0"/>
                </a:solidFill>
              </a:rPr>
              <a:t> 더 쉽게 </a:t>
            </a:r>
            <a:r>
              <a:rPr lang="ko-KR" altLang="en-US" dirty="0" err="1" smtClean="0">
                <a:solidFill>
                  <a:srgbClr val="0070C0"/>
                </a:solidFill>
              </a:rPr>
              <a:t>과적합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훈련 데이터 양 늘리기 </a:t>
            </a:r>
            <a:r>
              <a:rPr lang="en-US" altLang="ko-KR" dirty="0" smtClean="0">
                <a:solidFill>
                  <a:srgbClr val="0070C0"/>
                </a:solidFill>
              </a:rPr>
              <a:t>&amp; </a:t>
            </a:r>
            <a:r>
              <a:rPr lang="ko-KR" altLang="en-US" dirty="0" smtClean="0">
                <a:solidFill>
                  <a:srgbClr val="0070C0"/>
                </a:solidFill>
              </a:rPr>
              <a:t>모델 복잡도 줄이기 </a:t>
            </a:r>
            <a:r>
              <a:rPr lang="en-US" altLang="ko-KR" dirty="0" smtClean="0">
                <a:solidFill>
                  <a:srgbClr val="0070C0"/>
                </a:solidFill>
              </a:rPr>
              <a:t>&amp; </a:t>
            </a:r>
            <a:r>
              <a:rPr lang="ko-KR" altLang="en-US" dirty="0" smtClean="0">
                <a:solidFill>
                  <a:srgbClr val="0070C0"/>
                </a:solidFill>
              </a:rPr>
              <a:t>정규화</a:t>
            </a:r>
            <a:r>
              <a:rPr lang="en-US" altLang="ko-KR" dirty="0" smtClean="0">
                <a:solidFill>
                  <a:srgbClr val="0070C0"/>
                </a:solidFill>
              </a:rPr>
              <a:t>(L2, </a:t>
            </a:r>
            <a:r>
              <a:rPr lang="ko-KR" altLang="en-US" dirty="0" err="1" smtClean="0">
                <a:solidFill>
                  <a:srgbClr val="0070C0"/>
                </a:solidFill>
              </a:rPr>
              <a:t>드롭아웃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en-US" altLang="ko-KR" dirty="0" smtClean="0">
                <a:solidFill>
                  <a:srgbClr val="0070C0"/>
                </a:solidFill>
              </a:rPr>
              <a:t>L2 : </a:t>
            </a:r>
            <a:r>
              <a:rPr lang="ko-KR" altLang="en-US" dirty="0" smtClean="0">
                <a:solidFill>
                  <a:srgbClr val="0070C0"/>
                </a:solidFill>
              </a:rPr>
              <a:t>가중치 너무 크면 </a:t>
            </a:r>
            <a:r>
              <a:rPr lang="ko-KR" altLang="en-US" dirty="0" err="1" smtClean="0">
                <a:solidFill>
                  <a:srgbClr val="0070C0"/>
                </a:solidFill>
              </a:rPr>
              <a:t>패널티</a:t>
            </a:r>
            <a:r>
              <a:rPr lang="ko-KR" altLang="en-US" dirty="0" smtClean="0">
                <a:solidFill>
                  <a:srgbClr val="0070C0"/>
                </a:solidFill>
              </a:rPr>
              <a:t> 부과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b="1" dirty="0" err="1" smtClean="0">
                <a:solidFill>
                  <a:srgbClr val="0070C0"/>
                </a:solidFill>
              </a:rPr>
              <a:t>드롭아웃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: </a:t>
            </a:r>
            <a:r>
              <a:rPr lang="ko-KR" altLang="en-US" b="1" dirty="0" smtClean="0">
                <a:solidFill>
                  <a:srgbClr val="0070C0"/>
                </a:solidFill>
              </a:rPr>
              <a:t>앞 계층으로부터 신호 전달을 막는다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3084742"/>
            <a:ext cx="4064000" cy="3687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630" y="3606800"/>
            <a:ext cx="7991899" cy="233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6.5.3 </a:t>
            </a:r>
            <a:r>
              <a:rPr lang="ko-KR" altLang="en-US" dirty="0" smtClean="0"/>
              <a:t>가중치 공유</a:t>
            </a:r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1941833" cy="4351338"/>
          </a:xfrm>
        </p:spPr>
        <p:txBody>
          <a:bodyPr/>
          <a:lstStyle/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언어 모델 개선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Weight Tying : </a:t>
            </a:r>
            <a:r>
              <a:rPr lang="en-US" altLang="ko-KR" b="1" dirty="0" smtClean="0">
                <a:solidFill>
                  <a:srgbClr val="FF0000"/>
                </a:solidFill>
              </a:rPr>
              <a:t>embedding </a:t>
            </a:r>
            <a:r>
              <a:rPr lang="ko-KR" altLang="en-US" b="1" dirty="0" smtClean="0">
                <a:solidFill>
                  <a:srgbClr val="FF0000"/>
                </a:solidFill>
              </a:rPr>
              <a:t>계층</a:t>
            </a:r>
            <a:r>
              <a:rPr lang="en-US" altLang="ko-KR" b="1" dirty="0" smtClean="0">
                <a:solidFill>
                  <a:srgbClr val="FF0000"/>
                </a:solidFill>
              </a:rPr>
              <a:t>, affine </a:t>
            </a:r>
            <a:r>
              <a:rPr lang="ko-KR" altLang="en-US" b="1" dirty="0" smtClean="0">
                <a:solidFill>
                  <a:srgbClr val="FF0000"/>
                </a:solidFill>
              </a:rPr>
              <a:t>계층 </a:t>
            </a:r>
            <a:r>
              <a:rPr lang="ko-KR" altLang="en-US" b="1" dirty="0" smtClean="0">
                <a:solidFill>
                  <a:srgbClr val="0070C0"/>
                </a:solidFill>
              </a:rPr>
              <a:t>가중치 연결</a:t>
            </a:r>
            <a:r>
              <a:rPr lang="en-US" altLang="ko-KR" b="1" dirty="0" smtClean="0">
                <a:solidFill>
                  <a:srgbClr val="0070C0"/>
                </a:solidFill>
              </a:rPr>
              <a:t>/</a:t>
            </a:r>
            <a:r>
              <a:rPr lang="ko-KR" altLang="en-US" b="1" dirty="0" smtClean="0">
                <a:solidFill>
                  <a:srgbClr val="0070C0"/>
                </a:solidFill>
              </a:rPr>
              <a:t>공유 </a:t>
            </a:r>
            <a:r>
              <a:rPr lang="en-US" altLang="ko-KR" b="1" dirty="0" smtClean="0">
                <a:solidFill>
                  <a:srgbClr val="0070C0"/>
                </a:solidFill>
              </a:rPr>
              <a:t>-&gt; ‘</a:t>
            </a:r>
            <a:r>
              <a:rPr lang="ko-KR" altLang="en-US" b="1" dirty="0" smtClean="0">
                <a:solidFill>
                  <a:srgbClr val="0070C0"/>
                </a:solidFill>
              </a:rPr>
              <a:t>전치</a:t>
            </a:r>
            <a:r>
              <a:rPr lang="en-US" altLang="ko-KR" b="1" dirty="0" smtClean="0">
                <a:solidFill>
                  <a:srgbClr val="0070C0"/>
                </a:solidFill>
              </a:rPr>
              <a:t>’</a:t>
            </a:r>
          </a:p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학습하는 매개변수 수가 줄고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정확도도 향상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매개변수 줄어든다</a:t>
            </a:r>
            <a:r>
              <a:rPr lang="en-US" altLang="ko-KR" b="1" dirty="0" smtClean="0">
                <a:solidFill>
                  <a:srgbClr val="0070C0"/>
                </a:solidFill>
              </a:rPr>
              <a:t>. =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과적합</a:t>
            </a:r>
            <a:r>
              <a:rPr lang="ko-KR" altLang="en-US" b="1" dirty="0" smtClean="0">
                <a:solidFill>
                  <a:srgbClr val="0070C0"/>
                </a:solidFill>
              </a:rPr>
              <a:t> 억제</a:t>
            </a:r>
            <a:r>
              <a:rPr lang="en-US" altLang="ko-KR" b="1" dirty="0" smtClean="0">
                <a:solidFill>
                  <a:srgbClr val="0070C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7969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/>
              <a:t> 2. </a:t>
            </a:r>
            <a:r>
              <a:rPr lang="en-US" altLang="ko-KR" sz="4000" b="1" dirty="0"/>
              <a:t>&lt;</a:t>
            </a:r>
            <a:r>
              <a:rPr lang="ko-KR" altLang="en-US" sz="4000" b="1" dirty="0"/>
              <a:t>밑바닥부터 시작하는 </a:t>
            </a:r>
            <a:r>
              <a:rPr lang="ko-KR" altLang="en-US" sz="4000" b="1" dirty="0" err="1"/>
              <a:t>딥러닝</a:t>
            </a:r>
            <a:r>
              <a:rPr lang="ko-KR" altLang="en-US" sz="4000" b="1" dirty="0"/>
              <a:t> </a:t>
            </a:r>
            <a:r>
              <a:rPr lang="en-US" altLang="ko-KR" sz="4000" b="1" dirty="0" smtClean="0"/>
              <a:t>2&gt;</a:t>
            </a:r>
            <a:endParaRPr lang="ko-KR" altLang="en-US" sz="4000" b="1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7368" y="11019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2400" dirty="0" smtClean="0"/>
              <a:t>CH01. </a:t>
            </a:r>
            <a:r>
              <a:rPr lang="ko-KR" altLang="en-US" sz="2400" dirty="0" smtClean="0"/>
              <a:t>신경망 복습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…</a:t>
            </a:r>
          </a:p>
          <a:p>
            <a:pPr marL="0" indent="0">
              <a:buNone/>
            </a:pPr>
            <a:r>
              <a:rPr lang="en-US" altLang="ko-KR" sz="2400" dirty="0" smtClean="0"/>
              <a:t>7.  </a:t>
            </a:r>
            <a:r>
              <a:rPr lang="en-US" altLang="ko-KR" sz="1400" dirty="0" smtClean="0"/>
              <a:t> </a:t>
            </a:r>
            <a:r>
              <a:rPr lang="en-US" altLang="ko-KR" sz="2400" dirty="0" smtClean="0"/>
              <a:t>CH07. RNN</a:t>
            </a:r>
            <a:r>
              <a:rPr lang="ko-KR" altLang="en-US" sz="2400" dirty="0" smtClean="0"/>
              <a:t>을 사용한 문장 생성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8.  </a:t>
            </a:r>
            <a:r>
              <a:rPr lang="en-US" altLang="ko-KR" sz="1400" dirty="0" smtClean="0"/>
              <a:t> </a:t>
            </a:r>
            <a:r>
              <a:rPr lang="en-US" altLang="ko-KR" sz="2400" dirty="0" smtClean="0"/>
              <a:t>CH08. </a:t>
            </a:r>
            <a:r>
              <a:rPr lang="ko-KR" altLang="en-US" sz="2400" dirty="0" err="1" smtClean="0"/>
              <a:t>어텐션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8044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6.5.4 </a:t>
            </a:r>
            <a:r>
              <a:rPr lang="ko-KR" altLang="en-US" dirty="0" smtClean="0"/>
              <a:t>개선된 </a:t>
            </a:r>
            <a:r>
              <a:rPr lang="en-US" altLang="ko-KR" dirty="0" smtClean="0"/>
              <a:t>RNNLM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1941833" cy="4351338"/>
          </a:xfrm>
        </p:spPr>
        <p:txBody>
          <a:bodyPr/>
          <a:lstStyle/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LSTM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다층화</a:t>
            </a:r>
            <a:r>
              <a:rPr lang="en-US" altLang="ko-KR" b="1" dirty="0" smtClean="0">
                <a:solidFill>
                  <a:srgbClr val="FF0000"/>
                </a:solidFill>
              </a:rPr>
              <a:t>(2</a:t>
            </a:r>
            <a:r>
              <a:rPr lang="ko-KR" altLang="en-US" b="1" dirty="0" smtClean="0">
                <a:solidFill>
                  <a:srgbClr val="FF0000"/>
                </a:solidFill>
              </a:rPr>
              <a:t>층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&amp;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드롭아웃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깊이</a:t>
            </a:r>
            <a:r>
              <a:rPr lang="en-US" altLang="ko-KR" b="1" dirty="0" smtClean="0">
                <a:solidFill>
                  <a:srgbClr val="FF0000"/>
                </a:solidFill>
              </a:rPr>
              <a:t>) &amp; </a:t>
            </a:r>
            <a:r>
              <a:rPr lang="ko-KR" altLang="en-US" b="1" dirty="0" smtClean="0">
                <a:solidFill>
                  <a:srgbClr val="FF0000"/>
                </a:solidFill>
              </a:rPr>
              <a:t>가중치 공유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pic>
        <p:nvPicPr>
          <p:cNvPr id="16386" name="Picture 2" descr="https://velog.velcdn.com/images%2Fdscwinterstudy%2Fpost%2Fb52ade80-bdab-44c3-a878-1623697f2a8e%2Ffig%206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33" y="45833"/>
            <a:ext cx="2822721" cy="68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23" y="1730778"/>
            <a:ext cx="724953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-3979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6.5.4 </a:t>
            </a:r>
            <a:r>
              <a:rPr lang="ko-KR" altLang="en-US" sz="2000" dirty="0"/>
              <a:t>개선된 </a:t>
            </a:r>
            <a:r>
              <a:rPr lang="en-US" altLang="ko-KR" sz="2000" dirty="0"/>
              <a:t>RNNLM </a:t>
            </a:r>
            <a:r>
              <a:rPr lang="ko-KR" altLang="en-US" sz="2000" dirty="0"/>
              <a:t>구현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83" y="415051"/>
            <a:ext cx="4914249" cy="64429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82" y="415051"/>
            <a:ext cx="3715268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2773233" y="105221"/>
            <a:ext cx="11941833" cy="31918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sz="1800" b="1" dirty="0" smtClean="0">
                <a:solidFill>
                  <a:srgbClr val="FF0000"/>
                </a:solidFill>
              </a:rPr>
              <a:t>매 </a:t>
            </a:r>
            <a:r>
              <a:rPr lang="ko-KR" altLang="en-US" sz="1800" b="1" dirty="0" err="1" smtClean="0">
                <a:solidFill>
                  <a:srgbClr val="FF0000"/>
                </a:solidFill>
              </a:rPr>
              <a:t>에폭에서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 검증 데이터로 </a:t>
            </a:r>
            <a:r>
              <a:rPr lang="ko-KR" altLang="en-US" sz="1800" b="1" dirty="0" err="1" smtClean="0">
                <a:solidFill>
                  <a:srgbClr val="FF0000"/>
                </a:solidFill>
              </a:rPr>
              <a:t>퍼플러시티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 평가 후 값이 나빠졌을 경우에 </a:t>
            </a:r>
            <a:r>
              <a:rPr lang="en-US" altLang="ko-KR" sz="1800" b="1" dirty="0" err="1" smtClean="0">
                <a:solidFill>
                  <a:srgbClr val="FF0000"/>
                </a:solidFill>
              </a:rPr>
              <a:t>lr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낮춤</a:t>
            </a:r>
            <a:endParaRPr lang="en-US" altLang="ko-KR" sz="1800" b="1" dirty="0" smtClean="0">
              <a:solidFill>
                <a:srgbClr val="0070C0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-3979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/>
              <a:t>6.5.4 </a:t>
            </a:r>
            <a:r>
              <a:rPr lang="ko-KR" altLang="en-US" sz="2000" smtClean="0"/>
              <a:t>개선된 </a:t>
            </a:r>
            <a:r>
              <a:rPr lang="en-US" altLang="ko-KR" sz="2000" smtClean="0"/>
              <a:t>RNNLM </a:t>
            </a:r>
            <a:r>
              <a:rPr lang="ko-KR" altLang="en-US" sz="2000" smtClean="0"/>
              <a:t>구현</a:t>
            </a:r>
            <a:endParaRPr lang="ko-KR" altLang="en-US"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13" y="424403"/>
            <a:ext cx="5063906" cy="41221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2" y="424403"/>
            <a:ext cx="5249481" cy="64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96" y="2662981"/>
            <a:ext cx="4719413" cy="2706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628596" y="2292587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&lt; </a:t>
            </a:r>
            <a:r>
              <a:rPr lang="ko-KR" altLang="en-US" b="1" dirty="0" smtClean="0">
                <a:solidFill>
                  <a:srgbClr val="FF0000"/>
                </a:solidFill>
              </a:rPr>
              <a:t>개선 전 </a:t>
            </a:r>
            <a:r>
              <a:rPr lang="en-US" altLang="ko-KR" b="1" dirty="0" smtClean="0">
                <a:solidFill>
                  <a:srgbClr val="FF0000"/>
                </a:solidFill>
              </a:rPr>
              <a:t>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9511" b="16636"/>
          <a:stretch/>
        </p:blipFill>
        <p:spPr>
          <a:xfrm>
            <a:off x="3628596" y="3845446"/>
            <a:ext cx="4916227" cy="24699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28596" y="3476114"/>
            <a:ext cx="5448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&lt; </a:t>
            </a:r>
            <a:r>
              <a:rPr lang="ko-KR" altLang="en-US" b="1" dirty="0" smtClean="0">
                <a:solidFill>
                  <a:srgbClr val="FF0000"/>
                </a:solidFill>
              </a:rPr>
              <a:t>개선 후 </a:t>
            </a:r>
            <a:r>
              <a:rPr lang="en-US" altLang="ko-KR" b="1" dirty="0" smtClean="0">
                <a:solidFill>
                  <a:srgbClr val="FF0000"/>
                </a:solidFill>
              </a:rPr>
              <a:t>&gt;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(LSTM </a:t>
            </a:r>
            <a:r>
              <a:rPr lang="ko-KR" altLang="en-US" dirty="0" err="1" smtClean="0">
                <a:solidFill>
                  <a:srgbClr val="FF0000"/>
                </a:solidFill>
              </a:rPr>
              <a:t>다층화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드롭아웃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가중치 공유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6.5.4 </a:t>
            </a:r>
            <a:r>
              <a:rPr lang="ko-KR" altLang="en-US" dirty="0" smtClean="0">
                <a:solidFill>
                  <a:srgbClr val="FFC000"/>
                </a:solidFill>
              </a:rPr>
              <a:t>개선된 </a:t>
            </a:r>
            <a:r>
              <a:rPr lang="en-US" altLang="ko-KR" dirty="0" smtClean="0">
                <a:solidFill>
                  <a:srgbClr val="FFC000"/>
                </a:solidFill>
              </a:rPr>
              <a:t>RNNLM </a:t>
            </a:r>
            <a:r>
              <a:rPr lang="ko-KR" altLang="en-US" dirty="0" smtClean="0">
                <a:solidFill>
                  <a:srgbClr val="FFC000"/>
                </a:solidFill>
              </a:rPr>
              <a:t>구현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CHAPTER 7. RNN</a:t>
            </a:r>
            <a:r>
              <a:rPr lang="ko-KR" altLang="en-US" dirty="0" smtClean="0"/>
              <a:t>을 사용한 문장 생성</a:t>
            </a:r>
            <a:endParaRPr lang="ko-KR" altLang="en-US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seq2seq</a:t>
            </a:r>
            <a:r>
              <a:rPr lang="ko-KR" altLang="en-US" b="1" dirty="0" smtClean="0">
                <a:solidFill>
                  <a:srgbClr val="FF0000"/>
                </a:solidFill>
              </a:rPr>
              <a:t>라는 새로운 구조의 신경망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RNN 2</a:t>
            </a:r>
            <a:r>
              <a:rPr lang="ko-KR" altLang="en-US" dirty="0" smtClean="0">
                <a:solidFill>
                  <a:srgbClr val="FF0000"/>
                </a:solidFill>
              </a:rPr>
              <a:t>개를 연결하는 간단한 방법으로 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MT, </a:t>
            </a:r>
            <a:r>
              <a:rPr lang="ko-KR" altLang="en-US" dirty="0" err="1" smtClean="0">
                <a:solidFill>
                  <a:srgbClr val="FF0000"/>
                </a:solidFill>
              </a:rPr>
              <a:t>챗봇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메일 자동 답신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97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.1.1 RNN</a:t>
            </a:r>
            <a:r>
              <a:rPr lang="ko-KR" altLang="en-US" dirty="0" smtClean="0"/>
              <a:t>을 사용한 문장 생성의 순서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2.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확률적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으로 선택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–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매번 다를 수 있다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2400" b="1" dirty="0" smtClean="0">
                <a:solidFill>
                  <a:srgbClr val="0070C0"/>
                </a:solidFill>
              </a:rPr>
              <a:t>=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결정적이 아니다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sz="2000" dirty="0" smtClean="0">
                <a:solidFill>
                  <a:srgbClr val="FF0000"/>
                </a:solidFill>
              </a:rPr>
              <a:t>결정적</a:t>
            </a:r>
            <a:r>
              <a:rPr lang="en-US" altLang="ko-KR" sz="2000" dirty="0" smtClean="0">
                <a:solidFill>
                  <a:srgbClr val="FF0000"/>
                </a:solidFill>
              </a:rPr>
              <a:t>deterministic : </a:t>
            </a:r>
            <a:r>
              <a:rPr lang="ko-KR" altLang="en-US" sz="2000" dirty="0" smtClean="0">
                <a:solidFill>
                  <a:srgbClr val="FF0000"/>
                </a:solidFill>
              </a:rPr>
              <a:t>결과가 예측 가능</a:t>
            </a:r>
            <a:r>
              <a:rPr lang="en-US" altLang="ko-KR" sz="2000" dirty="0" smtClean="0">
                <a:solidFill>
                  <a:srgbClr val="FF0000"/>
                </a:solidFill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하나</a:t>
            </a:r>
            <a:r>
              <a:rPr lang="ko-KR" altLang="en-US" sz="2000" dirty="0" smtClean="0">
                <a:solidFill>
                  <a:srgbClr val="FF0000"/>
                </a:solidFill>
              </a:rPr>
              <a:t>로 정해짐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sz="2000" dirty="0" smtClean="0">
                <a:solidFill>
                  <a:srgbClr val="FF0000"/>
                </a:solidFill>
              </a:rPr>
              <a:t>확률 낮은 단어도 고려대상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eos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종결 기호가 나타날 때까지 생성 반복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2000" dirty="0" err="1" smtClean="0">
                <a:solidFill>
                  <a:srgbClr val="FF0000"/>
                </a:solidFill>
              </a:rPr>
              <a:t>softmax</a:t>
            </a:r>
            <a:r>
              <a:rPr lang="ko-KR" altLang="en-US" sz="2000" dirty="0" smtClean="0">
                <a:solidFill>
                  <a:srgbClr val="FF0000"/>
                </a:solidFill>
              </a:rPr>
              <a:t>값 </a:t>
            </a:r>
            <a:r>
              <a:rPr lang="en-US" altLang="ko-KR" sz="2000" dirty="0" smtClean="0">
                <a:solidFill>
                  <a:srgbClr val="FF0000"/>
                </a:solidFill>
              </a:rPr>
              <a:t>&lt;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eos</a:t>
            </a:r>
            <a:r>
              <a:rPr lang="en-US" altLang="ko-KR" sz="2000" dirty="0" smtClean="0">
                <a:solidFill>
                  <a:srgbClr val="FF0000"/>
                </a:solidFill>
              </a:rPr>
              <a:t>&gt;</a:t>
            </a:r>
            <a:r>
              <a:rPr lang="ko-KR" altLang="en-US" sz="2000" dirty="0" smtClean="0">
                <a:solidFill>
                  <a:srgbClr val="FF0000"/>
                </a:solidFill>
              </a:rPr>
              <a:t>가 가장 높게 나오면 종결함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3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7.1.2 </a:t>
            </a:r>
            <a:r>
              <a:rPr lang="ko-KR" altLang="en-US" dirty="0" smtClean="0"/>
              <a:t>문장 생성 구현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05" y="1019320"/>
            <a:ext cx="5059501" cy="46077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82" y="1019320"/>
            <a:ext cx="6064702" cy="56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6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/>
              <a:t>문장 생성 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61" y="956733"/>
            <a:ext cx="4996141" cy="4550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61" y="5566057"/>
            <a:ext cx="11700933" cy="11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7.1.2 </a:t>
            </a:r>
            <a:r>
              <a:rPr lang="ko-KR" altLang="en-US" dirty="0">
                <a:solidFill>
                  <a:srgbClr val="FF0000"/>
                </a:solidFill>
              </a:rPr>
              <a:t>문장 생성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4082830"/>
            <a:ext cx="6163535" cy="1362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" y="1552857"/>
            <a:ext cx="11700933" cy="1101682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V="1">
            <a:off x="0" y="3429000"/>
            <a:ext cx="12268200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56318" y="3594532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책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6317" y="1064559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ko-KR" altLang="en-US" b="1" dirty="0" smtClean="0">
                <a:solidFill>
                  <a:srgbClr val="FF0000"/>
                </a:solidFill>
              </a:rPr>
              <a:t>재현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7.1.3 </a:t>
            </a:r>
            <a:r>
              <a:rPr lang="ko-KR" altLang="en-US" dirty="0" smtClean="0"/>
              <a:t>더 좋은 문장으로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</a:rPr>
              <a:t>더 좋은 언어 모델로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!</a:t>
            </a:r>
            <a:endParaRPr lang="en-US" altLang="ko-KR" sz="2000" b="1" dirty="0" smtClean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83" y="1737477"/>
            <a:ext cx="4848902" cy="25435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760" y="1737477"/>
            <a:ext cx="4124901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CHAPTER 2. </a:t>
            </a:r>
            <a:r>
              <a:rPr lang="ko-KR" altLang="en-US" sz="4000" dirty="0" smtClean="0"/>
              <a:t>자연어와 단어의 분산 표현</a:t>
            </a:r>
            <a:endParaRPr lang="ko-KR" altLang="en-US" sz="4000" dirty="0"/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dirty="0" smtClean="0"/>
              <a:t>자연어 처리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컴퓨터가 우리 말을 알아듣게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이해하도록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0070C0"/>
                </a:solidFill>
              </a:rPr>
              <a:t>딥러닝</a:t>
            </a:r>
            <a:r>
              <a:rPr lang="ko-KR" altLang="en-US" dirty="0" smtClean="0">
                <a:solidFill>
                  <a:srgbClr val="0070C0"/>
                </a:solidFill>
              </a:rPr>
              <a:t> 등장 이전 기법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텍스트를 단어로 분할하는 처리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단어를 단어 </a:t>
            </a:r>
            <a:r>
              <a:rPr lang="en-US" altLang="ko-KR" dirty="0" smtClean="0">
                <a:solidFill>
                  <a:srgbClr val="0070C0"/>
                </a:solidFill>
              </a:rPr>
              <a:t>ID</a:t>
            </a:r>
            <a:r>
              <a:rPr lang="ko-KR" altLang="en-US" dirty="0" smtClean="0">
                <a:solidFill>
                  <a:srgbClr val="0070C0"/>
                </a:solidFill>
              </a:rPr>
              <a:t>로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변환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7.1.3 </a:t>
            </a:r>
            <a:r>
              <a:rPr lang="ko-KR" altLang="en-US" dirty="0" smtClean="0">
                <a:solidFill>
                  <a:srgbClr val="FF0000"/>
                </a:solidFill>
              </a:rPr>
              <a:t>더 좋은 문장으로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</a:rPr>
              <a:t>저번보다는 자연스러움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문법</a:t>
            </a:r>
            <a:endParaRPr lang="en-US" altLang="ko-KR" sz="2000" b="1" dirty="0" smtClean="0">
              <a:solidFill>
                <a:srgbClr val="0070C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28" y="1688933"/>
            <a:ext cx="11204345" cy="47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7.1.2 </a:t>
            </a:r>
            <a:r>
              <a:rPr lang="ko-KR" altLang="en-US" dirty="0">
                <a:solidFill>
                  <a:srgbClr val="FF0000"/>
                </a:solidFill>
              </a:rPr>
              <a:t>문장 생성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0" y="3429000"/>
            <a:ext cx="12268200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56318" y="3594532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책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6317" y="1064559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ko-KR" altLang="en-US" b="1" dirty="0" smtClean="0">
                <a:solidFill>
                  <a:srgbClr val="FF0000"/>
                </a:solidFill>
              </a:rPr>
              <a:t>재현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" y="1586723"/>
            <a:ext cx="12075206" cy="860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" y="4116696"/>
            <a:ext cx="5925377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4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 seq2seq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2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개의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RNN</a:t>
            </a:r>
          </a:p>
          <a:p>
            <a:r>
              <a:rPr lang="ko-KR" altLang="en-US" sz="2400" b="1" dirty="0" smtClean="0">
                <a:solidFill>
                  <a:srgbClr val="0070C0"/>
                </a:solidFill>
              </a:rPr>
              <a:t>입출력이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데이터 </a:t>
            </a:r>
            <a:r>
              <a:rPr lang="en-US" altLang="ko-KR" sz="2400" dirty="0" smtClean="0">
                <a:solidFill>
                  <a:srgbClr val="0070C0"/>
                </a:solidFill>
              </a:rPr>
              <a:t>(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sz="2400" dirty="0" smtClean="0">
                <a:solidFill>
                  <a:srgbClr val="0070C0"/>
                </a:solidFill>
              </a:rPr>
              <a:t> 데이터 </a:t>
            </a:r>
            <a:r>
              <a:rPr lang="en-US" altLang="ko-KR" sz="2400" dirty="0" smtClean="0">
                <a:solidFill>
                  <a:srgbClr val="0070C0"/>
                </a:solidFill>
              </a:rPr>
              <a:t>-&gt; 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시계열</a:t>
            </a:r>
            <a:r>
              <a:rPr lang="ko-KR" altLang="en-US" sz="2400" dirty="0" smtClean="0">
                <a:solidFill>
                  <a:srgbClr val="0070C0"/>
                </a:solidFill>
              </a:rPr>
              <a:t> 데이터 변환</a:t>
            </a:r>
            <a:r>
              <a:rPr lang="en-US" altLang="ko-KR" sz="2400" dirty="0" smtClean="0">
                <a:solidFill>
                  <a:srgbClr val="0070C0"/>
                </a:solidFill>
              </a:rPr>
              <a:t>)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2000" dirty="0" smtClean="0"/>
              <a:t>MT, </a:t>
            </a:r>
            <a:r>
              <a:rPr lang="ko-KR" altLang="en-US" sz="2000" dirty="0" smtClean="0"/>
              <a:t>음성 인식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챗봇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컴파일러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소스코드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&gt;</a:t>
            </a:r>
            <a:r>
              <a:rPr lang="ko-KR" altLang="en-US" sz="2000" dirty="0" smtClean="0"/>
              <a:t>기계어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14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7.2.1 seq2seq</a:t>
            </a:r>
            <a:r>
              <a:rPr lang="ko-KR" altLang="en-US" dirty="0" smtClean="0"/>
              <a:t>의 원리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72799" y="1095393"/>
            <a:ext cx="11489892" cy="4351338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Encoder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출력 벡터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h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는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LSTM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계층의 마지막 은닉 상태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즉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마지막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hidden state h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 입력 문장 정보가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인코딩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dirty="0" smtClean="0">
                <a:solidFill>
                  <a:srgbClr val="FF0000"/>
                </a:solidFill>
              </a:rPr>
              <a:t>h = </a:t>
            </a:r>
            <a:r>
              <a:rPr lang="ko-KR" altLang="en-US" sz="2400" dirty="0" smtClean="0">
                <a:solidFill>
                  <a:srgbClr val="FF0000"/>
                </a:solidFill>
              </a:rPr>
              <a:t>고정 길이 벡터</a:t>
            </a:r>
            <a:r>
              <a:rPr lang="en-US" altLang="ko-KR" sz="2400" dirty="0" smtClean="0">
                <a:solidFill>
                  <a:srgbClr val="FF0000"/>
                </a:solidFill>
              </a:rPr>
              <a:t>!</a:t>
            </a:r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즉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인코딩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=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임의 길이의 문장을 고정 길이 벡터로 변환</a:t>
            </a:r>
            <a:endParaRPr lang="en-US" altLang="ko-KR" sz="2400" b="1" dirty="0" smtClean="0">
              <a:solidFill>
                <a:srgbClr val="FF0000"/>
              </a:solidFill>
            </a:endParaRPr>
          </a:p>
        </p:txBody>
      </p:sp>
      <p:pic>
        <p:nvPicPr>
          <p:cNvPr id="19460" name="Picture 4" descr="https://velog.velcdn.com/post-images%2Fdscwinterstudy%2Fdde7c220-4715-11ea-84d6-13ee7f119291%2Ffig-7-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7"/>
          <a:stretch/>
        </p:blipFill>
        <p:spPr bwMode="auto">
          <a:xfrm>
            <a:off x="256633" y="3541051"/>
            <a:ext cx="4446281" cy="253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91" y="3273908"/>
            <a:ext cx="7264400" cy="30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7.2.3 </a:t>
            </a:r>
            <a:r>
              <a:rPr lang="ko-KR" altLang="en-US" dirty="0" smtClean="0"/>
              <a:t>가변 길이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90900" y="959285"/>
            <a:ext cx="10515600" cy="4351338"/>
          </a:xfrm>
        </p:spPr>
        <p:txBody>
          <a:bodyPr/>
          <a:lstStyle/>
          <a:p>
            <a:pPr lvl="1"/>
            <a:r>
              <a:rPr lang="ko-KR" altLang="en-US" b="1" dirty="0" err="1" smtClean="0">
                <a:solidFill>
                  <a:srgbClr val="FF0000"/>
                </a:solidFill>
              </a:rPr>
              <a:t>미니배치로</a:t>
            </a:r>
            <a:r>
              <a:rPr lang="ko-KR" altLang="en-US" b="1" dirty="0" smtClean="0">
                <a:solidFill>
                  <a:srgbClr val="FF0000"/>
                </a:solidFill>
              </a:rPr>
              <a:t> 학습할 때 샘플의 형상이 모두 같아야 함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70C0"/>
                </a:solidFill>
              </a:rPr>
              <a:t>패딩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의미 없는 데이터를 채워 모든 데이터 길이 균일하게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Decoder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구분자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_ &amp; </a:t>
            </a:r>
            <a:r>
              <a:rPr lang="ko-KR" altLang="en-US" b="1" dirty="0" smtClean="0">
                <a:solidFill>
                  <a:srgbClr val="FF0000"/>
                </a:solidFill>
              </a:rPr>
              <a:t>패딩 손실 함수 반영 </a:t>
            </a:r>
            <a:r>
              <a:rPr lang="en-US" altLang="ko-KR" b="1" dirty="0" smtClean="0">
                <a:solidFill>
                  <a:srgbClr val="FF0000"/>
                </a:solidFill>
              </a:rPr>
              <a:t>x </a:t>
            </a:r>
            <a:r>
              <a:rPr lang="en-US" altLang="ko-KR" dirty="0" smtClean="0">
                <a:solidFill>
                  <a:srgbClr val="FF0000"/>
                </a:solidFill>
              </a:rPr>
              <a:t>(-&gt; </a:t>
            </a:r>
            <a:r>
              <a:rPr lang="ko-KR" altLang="en-US" dirty="0" smtClean="0">
                <a:solidFill>
                  <a:srgbClr val="FF0000"/>
                </a:solidFill>
              </a:rPr>
              <a:t>마스크 기능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b="1" dirty="0" smtClean="0">
                <a:solidFill>
                  <a:srgbClr val="0070C0"/>
                </a:solidFill>
              </a:rPr>
              <a:t>Encoder</a:t>
            </a:r>
            <a:r>
              <a:rPr lang="en-US" altLang="ko-KR" b="1" dirty="0" smtClean="0">
                <a:solidFill>
                  <a:srgbClr val="FF0000"/>
                </a:solidFill>
              </a:rPr>
              <a:t> : LSTM </a:t>
            </a:r>
            <a:r>
              <a:rPr lang="ko-KR" altLang="en-US" b="1" dirty="0" smtClean="0">
                <a:solidFill>
                  <a:srgbClr val="FF0000"/>
                </a:solidFill>
              </a:rPr>
              <a:t>계층이 이전 시각의 입력을 그대로 출력하도록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velog.velcdn.com/post-images%2Fdscwinterstudy%2F025fd930-4716-11ea-a944-efb7a86d3652%2Ffig-7-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74" y="3500399"/>
            <a:ext cx="8771651" cy="230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82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4324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7.3.1 Encoder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58" y="384214"/>
            <a:ext cx="8832444" cy="3912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58" y="4296392"/>
            <a:ext cx="6928231" cy="25546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88" y="4296392"/>
            <a:ext cx="1904213" cy="25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velog.velcdn.com/post-images%2Fdscwinterstudy%2F317427d0-4716-11ea-a944-efb7a86d3652%2Ffig-7-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737" y="2542488"/>
            <a:ext cx="6112881" cy="43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8581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7.3.2 Decoder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52400" y="11116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encoder </a:t>
            </a:r>
            <a:r>
              <a:rPr lang="ko-KR" altLang="en-US" dirty="0" smtClean="0">
                <a:solidFill>
                  <a:srgbClr val="0070C0"/>
                </a:solidFill>
              </a:rPr>
              <a:t>클래스가 출력한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h</a:t>
            </a:r>
            <a:r>
              <a:rPr lang="ko-KR" altLang="en-US" dirty="0" smtClean="0">
                <a:solidFill>
                  <a:srgbClr val="0070C0"/>
                </a:solidFill>
              </a:rPr>
              <a:t>를 받아 목적으로 하는 다른 문자열 출력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학습 시엔 </a:t>
            </a:r>
            <a:r>
              <a:rPr lang="ko-KR" altLang="en-US" dirty="0" smtClean="0">
                <a:solidFill>
                  <a:srgbClr val="FF0000"/>
                </a:solidFill>
              </a:rPr>
              <a:t>정답을 알고 있어서 </a:t>
            </a:r>
            <a:r>
              <a:rPr lang="ko-KR" altLang="en-US" dirty="0" err="1" smtClean="0">
                <a:solidFill>
                  <a:srgbClr val="FF0000"/>
                </a:solidFill>
              </a:rPr>
              <a:t>시계열</a:t>
            </a:r>
            <a:r>
              <a:rPr lang="ko-KR" altLang="en-US" dirty="0" smtClean="0">
                <a:solidFill>
                  <a:srgbClr val="FF0000"/>
                </a:solidFill>
              </a:rPr>
              <a:t> 방향 데이터 한꺼번에 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추론 시엔 </a:t>
            </a:r>
            <a:r>
              <a:rPr lang="ko-KR" altLang="en-US" dirty="0" smtClean="0">
                <a:solidFill>
                  <a:srgbClr val="FF0000"/>
                </a:solidFill>
              </a:rPr>
              <a:t>시작 구분 문자만 준다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en-US" altLang="ko-KR" b="1" dirty="0" smtClean="0">
                <a:solidFill>
                  <a:srgbClr val="0070C0"/>
                </a:solidFill>
              </a:rPr>
              <a:t>-&gt;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출력으로부터</a:t>
            </a:r>
            <a:r>
              <a:rPr lang="ko-KR" altLang="en-US" b="1" dirty="0" smtClean="0">
                <a:solidFill>
                  <a:srgbClr val="FF0000"/>
                </a:solidFill>
              </a:rPr>
              <a:t> 문자 하나 샘플링 후 다음 입력으로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1026" name="Picture 2" descr="https://velog.velcdn.com/post-images%2Fdscwinterstudy%2F2e6190a0-4716-11ea-a046-71744aa9cc37%2Ffig-7-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7558"/>
            <a:ext cx="6083737" cy="40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9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3662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7.3.2 Decoder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699" y="469573"/>
            <a:ext cx="7239372" cy="3791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99" y="4260716"/>
            <a:ext cx="5073911" cy="25972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619" y="4260718"/>
            <a:ext cx="2320452" cy="25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9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1" y="-3662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7.3.2 Decoder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23" y="1816671"/>
            <a:ext cx="7982354" cy="32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7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336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7.3.3 Seq2seq </a:t>
            </a:r>
            <a:r>
              <a:rPr lang="ko-KR" altLang="en-US" sz="2800" dirty="0" smtClean="0"/>
              <a:t>클래스</a:t>
            </a:r>
            <a:endParaRPr lang="ko-KR" altLang="en-US" sz="2800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0" y="959285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-188536" y="605791"/>
            <a:ext cx="12044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800" b="1" dirty="0" smtClean="0">
                <a:solidFill>
                  <a:srgbClr val="FF0000"/>
                </a:solidFill>
              </a:rPr>
              <a:t>인코더 출력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= h</a:t>
            </a:r>
          </a:p>
          <a:p>
            <a:pPr lvl="1"/>
            <a:r>
              <a:rPr lang="ko-KR" altLang="en-US" sz="1800" b="1" dirty="0" err="1" smtClean="0">
                <a:solidFill>
                  <a:srgbClr val="FF0000"/>
                </a:solidFill>
              </a:rPr>
              <a:t>디코더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 출력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= logit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10" y="249390"/>
            <a:ext cx="6144644" cy="22442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10" y="2493593"/>
            <a:ext cx="6673090" cy="42222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155" y="249390"/>
            <a:ext cx="528446" cy="22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13045</TotalTime>
  <Words>3139</Words>
  <Application>Microsoft Office PowerPoint</Application>
  <PresentationFormat>와이드스크린</PresentationFormat>
  <Paragraphs>541</Paragraphs>
  <Slides>118</Slides>
  <Notes>114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3" baseType="lpstr">
      <vt:lpstr>-apple-system</vt:lpstr>
      <vt:lpstr>맑은 고딕</vt:lpstr>
      <vt:lpstr>Arial</vt:lpstr>
      <vt:lpstr>Cambria Math</vt:lpstr>
      <vt:lpstr>Office 테마</vt:lpstr>
      <vt:lpstr>밑바닥부터 시작하는 딥러닝 2 사이토 고키  황의지 2024.04.02</vt:lpstr>
      <vt:lpstr>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2. 자연어와 단어의 분산 표현</vt:lpstr>
      <vt:lpstr>2.1.1 단어의 의미</vt:lpstr>
      <vt:lpstr>2.3 통계 기반 기법</vt:lpstr>
      <vt:lpstr>2.3.3 분포가설</vt:lpstr>
      <vt:lpstr>2.3.4 동시발생 행렬</vt:lpstr>
      <vt:lpstr>2.3.6 유사 단어의 랭킹 표시</vt:lpstr>
      <vt:lpstr>2.4 통계 기반 기법 개선하기</vt:lpstr>
      <vt:lpstr>2.4.1 상호정보량</vt:lpstr>
      <vt:lpstr>2.4.1 상호정보량</vt:lpstr>
      <vt:lpstr>2.4.2 차원 감소</vt:lpstr>
      <vt:lpstr>2.4.3 SVD에 의한 차원 감소</vt:lpstr>
      <vt:lpstr>PowerPoint 프레젠테이션</vt:lpstr>
      <vt:lpstr>2.4.4 PTB 데이터셋</vt:lpstr>
      <vt:lpstr>2.4.5 PTB 데이터셋 평가</vt:lpstr>
      <vt:lpstr>CHAPTER 3. word2vec</vt:lpstr>
      <vt:lpstr>3.1.1 통계 기반 기법의 문제점</vt:lpstr>
      <vt:lpstr>3.2.1 CBOW 모델의 추론 처리</vt:lpstr>
      <vt:lpstr>3.2.2 CBOW 모델의 학습</vt:lpstr>
      <vt:lpstr>3.3.1 맥락과 타깃</vt:lpstr>
      <vt:lpstr>3.3.1 맥락과 타깃</vt:lpstr>
      <vt:lpstr>PowerPoint 프레젠테이션</vt:lpstr>
      <vt:lpstr>3.3.2 원핫 표현으로 변환</vt:lpstr>
      <vt:lpstr>3.3.2 원핫 표현으로 변환</vt:lpstr>
      <vt:lpstr>3.4 CBOW 모델 구현</vt:lpstr>
      <vt:lpstr>3.4.1 학습 코드 구현</vt:lpstr>
      <vt:lpstr>3.4.1 학습 코드 구현</vt:lpstr>
      <vt:lpstr>3.4.1 학습 코드 구현</vt:lpstr>
      <vt:lpstr>PowerPoint 프레젠테이션</vt:lpstr>
      <vt:lpstr>CHAPTER 4. word2vec 속도 개선</vt:lpstr>
      <vt:lpstr>4.1.2 Embedding 계층 구현</vt:lpstr>
      <vt:lpstr>PowerPoint 프레젠테이션</vt:lpstr>
      <vt:lpstr>4.2.6 네거티브 샘플링의 샘플링 기법</vt:lpstr>
      <vt:lpstr>4.2.6 네거티브 샘플링의 샘플링 기법</vt:lpstr>
      <vt:lpstr>4.2.7 네거티브 샘플링 구현</vt:lpstr>
      <vt:lpstr>4.2.7 네거티브 샘플링 구현</vt:lpstr>
      <vt:lpstr>4.3.1 CBOW 모델 구현</vt:lpstr>
      <vt:lpstr>4.3.2 CBOW 모델 학습 코드</vt:lpstr>
      <vt:lpstr>4.3.2 CBOW 모델 학습 코드</vt:lpstr>
      <vt:lpstr>4.3.3 CBOW 모델 평가</vt:lpstr>
      <vt:lpstr>CHAPTER 5. 순환 신경망(RNN)</vt:lpstr>
      <vt:lpstr>5.1.3 CBOW 모델을 언어 모델로?</vt:lpstr>
      <vt:lpstr>5.2.2 순환 구조 펼치기</vt:lpstr>
      <vt:lpstr>5.3.1 RNN 계층 구현</vt:lpstr>
      <vt:lpstr>5.3.1 RNN 계층 구현</vt:lpstr>
      <vt:lpstr>5.2.3 BPTT</vt:lpstr>
      <vt:lpstr>5.2.4 Truncated BPTT</vt:lpstr>
      <vt:lpstr>PowerPoint 프레젠테이션</vt:lpstr>
      <vt:lpstr>5.4.2 Time 계층 구현</vt:lpstr>
      <vt:lpstr>5.4.2 Time 계층 구현</vt:lpstr>
      <vt:lpstr>5.5.1 RNNLM 구현</vt:lpstr>
      <vt:lpstr>5.5.3 RNNLM의 학습 코드</vt:lpstr>
      <vt:lpstr>5.5.3 RNNLM의 학습 코드</vt:lpstr>
      <vt:lpstr>5.5.4 RNNLM의 Trainer 클래스</vt:lpstr>
      <vt:lpstr>5.5.4 RNNLM의 Trainer 클래스</vt:lpstr>
      <vt:lpstr>5.5.4 RNNLM의 Trainer 클래스</vt:lpstr>
      <vt:lpstr>CHAPTER 6. 게이트가 추가된 RNN</vt:lpstr>
      <vt:lpstr>6.1.3 기울기 소실과 기울기 폭발의 원인</vt:lpstr>
      <vt:lpstr>6.1.4 기울기 폭발 대책</vt:lpstr>
      <vt:lpstr>6.2.2 LSTM 계층 조립하기</vt:lpstr>
      <vt:lpstr>6.2.5 새로운 기억 셀</vt:lpstr>
      <vt:lpstr>6.2.7 LSTM의 기울기 흐름</vt:lpstr>
      <vt:lpstr>6.3 LSTM 구현</vt:lpstr>
      <vt:lpstr>6.3 LSTM 구현</vt:lpstr>
      <vt:lpstr>6.3.1 Time LSTM 구현</vt:lpstr>
      <vt:lpstr>6.４LSTM을 사용한 언어 모델</vt:lpstr>
      <vt:lpstr>6.４LSTM을 사용한 언어 모델</vt:lpstr>
      <vt:lpstr>6.４LSTM을 사용한 언어 모델</vt:lpstr>
      <vt:lpstr>6.5 RNNLM 추가 개선</vt:lpstr>
      <vt:lpstr>6.5.1 LSTM 계층 다층화</vt:lpstr>
      <vt:lpstr>6.5.2 드롭아웃에 의한 과적합 억제</vt:lpstr>
      <vt:lpstr>6.5.3 가중치 공유</vt:lpstr>
      <vt:lpstr>6.5.4 개선된 RNNLM 구현</vt:lpstr>
      <vt:lpstr>6.5.4 개선된 RNNLM 구현</vt:lpstr>
      <vt:lpstr>PowerPoint 프레젠테이션</vt:lpstr>
      <vt:lpstr>6.5.4 개선된 RNNLM 구현</vt:lpstr>
      <vt:lpstr>CHAPTER 7. RNN을 사용한 문장 생성</vt:lpstr>
      <vt:lpstr>7.1.1 RNN을 사용한 문장 생성의 순서</vt:lpstr>
      <vt:lpstr>7.1.2 문장 생성 구현</vt:lpstr>
      <vt:lpstr>7.1.2 문장 생성 구현</vt:lpstr>
      <vt:lpstr>7.1.2 문장 생성 구현</vt:lpstr>
      <vt:lpstr>7.1.3 더 좋은 문장으로</vt:lpstr>
      <vt:lpstr>7.1.3 더 좋은 문장으로</vt:lpstr>
      <vt:lpstr>7.1.2 문장 생성 구현</vt:lpstr>
      <vt:lpstr>7.2 seq2seq </vt:lpstr>
      <vt:lpstr>7.2.1 seq2seq의 원리</vt:lpstr>
      <vt:lpstr>7.2.3 가변 길이 시계열 데이터</vt:lpstr>
      <vt:lpstr>7.3.1 Encoder클래스</vt:lpstr>
      <vt:lpstr>7.3.2 Decoder 클래스</vt:lpstr>
      <vt:lpstr>7.3.2 Decoder 클래스</vt:lpstr>
      <vt:lpstr>7.3.2 Decoder 클래스</vt:lpstr>
      <vt:lpstr>7.3.3 Seq2seq 클래스</vt:lpstr>
      <vt:lpstr>7.3.4 seq2seq 평가</vt:lpstr>
      <vt:lpstr>7.3.4 seq2seq 평가</vt:lpstr>
      <vt:lpstr>7.3.4 seq2seq 평가</vt:lpstr>
      <vt:lpstr>7.3.4 seq2seq 평가</vt:lpstr>
      <vt:lpstr>7.3.4 seq2seq 평가</vt:lpstr>
      <vt:lpstr>7.4 seq2seq 개선</vt:lpstr>
      <vt:lpstr>7.4.1 입력 데이터 반전(Reverse)</vt:lpstr>
      <vt:lpstr>7.3.4 seq2seq 평가</vt:lpstr>
      <vt:lpstr>7.4.1 입력 데이터 반전(Reverse)</vt:lpstr>
      <vt:lpstr>7.3.4 seq2seq 평가</vt:lpstr>
      <vt:lpstr>7.4.1 입력 데이터 반전(Reverse)</vt:lpstr>
      <vt:lpstr>7.4.1 입력 데이터 반전(Reverse)</vt:lpstr>
      <vt:lpstr>7.4.2 엿보기(Peeky)</vt:lpstr>
      <vt:lpstr>7.4.2 엿보기(Peeky)</vt:lpstr>
      <vt:lpstr>7.4.2 엿보기(Peeky)</vt:lpstr>
      <vt:lpstr>7.4.2 엿보기(Peeky)</vt:lpstr>
      <vt:lpstr>7.4.2 엿보기(Peeky)</vt:lpstr>
      <vt:lpstr>7.4.2 엿보기(Peeky)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밑바닥부터 시작하는 딥러닝 -사이토 고키-  황의지</dc:title>
  <dc:creator>황의지</dc:creator>
  <cp:lastModifiedBy>Uiji</cp:lastModifiedBy>
  <cp:revision>775</cp:revision>
  <dcterms:created xsi:type="dcterms:W3CDTF">2024-01-23T12:02:33Z</dcterms:created>
  <dcterms:modified xsi:type="dcterms:W3CDTF">2024-04-02T05:07:58Z</dcterms:modified>
</cp:coreProperties>
</file>